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9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slideLayouts/slideLayout34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709" r:id="rId1"/>
    <p:sldMasterId id="2147483783" r:id="rId2"/>
  </p:sldMasterIdLst>
  <p:notesMasterIdLst>
    <p:notesMasterId r:id="rId20"/>
  </p:notesMasterIdLst>
  <p:handoutMasterIdLst>
    <p:handoutMasterId r:id="rId21"/>
  </p:handoutMasterIdLst>
  <p:sldIdLst>
    <p:sldId id="256" r:id="rId3"/>
    <p:sldId id="479" r:id="rId4"/>
    <p:sldId id="492" r:id="rId5"/>
    <p:sldId id="476" r:id="rId6"/>
    <p:sldId id="482" r:id="rId7"/>
    <p:sldId id="483" r:id="rId8"/>
    <p:sldId id="490" r:id="rId9"/>
    <p:sldId id="495" r:id="rId10"/>
    <p:sldId id="491" r:id="rId11"/>
    <p:sldId id="485" r:id="rId12"/>
    <p:sldId id="487" r:id="rId13"/>
    <p:sldId id="486" r:id="rId14"/>
    <p:sldId id="488" r:id="rId15"/>
    <p:sldId id="478" r:id="rId16"/>
    <p:sldId id="477" r:id="rId17"/>
    <p:sldId id="472" r:id="rId18"/>
    <p:sldId id="496" r:id="rId1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A0A02"/>
    <a:srgbClr val="002A7E"/>
    <a:srgbClr val="CFE3E1"/>
    <a:srgbClr val="3D6B9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38" autoAdjust="0"/>
    <p:restoredTop sz="99878" autoAdjust="0"/>
  </p:normalViewPr>
  <p:slideViewPr>
    <p:cSldViewPr snapToGrid="0">
      <p:cViewPr>
        <p:scale>
          <a:sx n="97" d="100"/>
          <a:sy n="97" d="100"/>
        </p:scale>
        <p:origin x="-180" y="-546"/>
      </p:cViewPr>
      <p:guideLst>
        <p:guide orient="horz" pos="711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-1974" y="-78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A61FA5-9173-4463-B7A4-9F59C7F6146D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B62F476-070F-4F47-9A5F-B7BFBB817463}">
      <dgm:prSet phldrT="[Text]" custT="1"/>
      <dgm:spPr/>
      <dgm:t>
        <a:bodyPr/>
        <a:lstStyle/>
        <a:p>
          <a:r>
            <a:rPr lang="en-US" sz="2000" b="1" dirty="0" smtClean="0"/>
            <a:t>Conservation &amp; Load Management Plan</a:t>
          </a:r>
          <a:endParaRPr lang="en-US" sz="2000" b="1" dirty="0"/>
        </a:p>
      </dgm:t>
    </dgm:pt>
    <dgm:pt modelId="{18AC6C87-36ED-4016-9F90-0F692A6F0E88}" type="parTrans" cxnId="{666B37CC-9A48-4895-AC87-3FE039441FCD}">
      <dgm:prSet/>
      <dgm:spPr/>
      <dgm:t>
        <a:bodyPr/>
        <a:lstStyle/>
        <a:p>
          <a:endParaRPr lang="en-US"/>
        </a:p>
      </dgm:t>
    </dgm:pt>
    <dgm:pt modelId="{0E8B7FBB-475F-43DD-9F71-686804059059}" type="sibTrans" cxnId="{666B37CC-9A48-4895-AC87-3FE039441FCD}">
      <dgm:prSet/>
      <dgm:spPr/>
      <dgm:t>
        <a:bodyPr/>
        <a:lstStyle/>
        <a:p>
          <a:endParaRPr lang="en-US"/>
        </a:p>
      </dgm:t>
    </dgm:pt>
    <dgm:pt modelId="{2C5A73F7-502F-4174-8E6B-F5692B14CEC7}">
      <dgm:prSet phldrT="[Text]" custT="1"/>
      <dgm:spPr/>
      <dgm:t>
        <a:bodyPr/>
        <a:lstStyle/>
        <a:p>
          <a:r>
            <a:rPr lang="en-US" sz="2000" b="1" dirty="0" smtClean="0"/>
            <a:t>Comprehensive Energy Strategy</a:t>
          </a:r>
          <a:endParaRPr lang="en-US" sz="2000" b="1" dirty="0"/>
        </a:p>
      </dgm:t>
    </dgm:pt>
    <dgm:pt modelId="{93816BB5-A2C1-496A-A186-63F20CE37D65}" type="parTrans" cxnId="{00534CC5-CB3F-47D1-B385-23691A7946D9}">
      <dgm:prSet/>
      <dgm:spPr/>
      <dgm:t>
        <a:bodyPr/>
        <a:lstStyle/>
        <a:p>
          <a:endParaRPr lang="en-US"/>
        </a:p>
      </dgm:t>
    </dgm:pt>
    <dgm:pt modelId="{D2DBC3A4-390D-4E6D-B9C6-3147B7974746}" type="sibTrans" cxnId="{00534CC5-CB3F-47D1-B385-23691A7946D9}">
      <dgm:prSet/>
      <dgm:spPr/>
      <dgm:t>
        <a:bodyPr/>
        <a:lstStyle/>
        <a:p>
          <a:endParaRPr lang="en-US"/>
        </a:p>
      </dgm:t>
    </dgm:pt>
    <dgm:pt modelId="{BDCE8990-B66B-469C-B655-59BF28200AB5}">
      <dgm:prSet custT="1"/>
      <dgm:spPr/>
      <dgm:t>
        <a:bodyPr/>
        <a:lstStyle/>
        <a:p>
          <a:r>
            <a:rPr lang="en-US" sz="2000" dirty="0" smtClean="0">
              <a:solidFill>
                <a:schemeClr val="bg1"/>
              </a:solidFill>
            </a:rPr>
            <a:t>Forecasts trends in the electricity sector out to 2022</a:t>
          </a:r>
          <a:endParaRPr lang="en-US" sz="2000" dirty="0">
            <a:solidFill>
              <a:schemeClr val="bg1"/>
            </a:solidFill>
          </a:endParaRPr>
        </a:p>
      </dgm:t>
    </dgm:pt>
    <dgm:pt modelId="{1F567985-8C10-4141-8346-80C8381BEB80}" type="parTrans" cxnId="{15343E43-DDCC-4F85-BF02-1EA8098564D7}">
      <dgm:prSet/>
      <dgm:spPr/>
      <dgm:t>
        <a:bodyPr/>
        <a:lstStyle/>
        <a:p>
          <a:endParaRPr lang="en-US"/>
        </a:p>
      </dgm:t>
    </dgm:pt>
    <dgm:pt modelId="{E35A9A2C-D50E-449B-A9A5-A04AD1117012}" type="sibTrans" cxnId="{15343E43-DDCC-4F85-BF02-1EA8098564D7}">
      <dgm:prSet/>
      <dgm:spPr/>
      <dgm:t>
        <a:bodyPr/>
        <a:lstStyle/>
        <a:p>
          <a:endParaRPr lang="en-US"/>
        </a:p>
      </dgm:t>
    </dgm:pt>
    <dgm:pt modelId="{E40BCBB8-0A88-471A-8322-35CA3B3EF438}">
      <dgm:prSet custT="1"/>
      <dgm:spPr/>
      <dgm:t>
        <a:bodyPr/>
        <a:lstStyle/>
        <a:p>
          <a:r>
            <a:rPr lang="en-US" sz="2000" dirty="0" smtClean="0">
              <a:solidFill>
                <a:schemeClr val="bg1"/>
              </a:solidFill>
            </a:rPr>
            <a:t>Established plan to save ~$534 million annually through increased energy efficiency spending</a:t>
          </a:r>
          <a:endParaRPr lang="en-US" sz="2000" dirty="0">
            <a:solidFill>
              <a:schemeClr val="bg1"/>
            </a:solidFill>
          </a:endParaRPr>
        </a:p>
      </dgm:t>
    </dgm:pt>
    <dgm:pt modelId="{EC8FC9D7-23F4-4EE4-96DF-4967B100D03E}" type="parTrans" cxnId="{110CA1AD-1CA4-4EAB-BDB5-1B8F9F783EF7}">
      <dgm:prSet/>
      <dgm:spPr/>
      <dgm:t>
        <a:bodyPr/>
        <a:lstStyle/>
        <a:p>
          <a:endParaRPr lang="en-US"/>
        </a:p>
      </dgm:t>
    </dgm:pt>
    <dgm:pt modelId="{050B532B-0AA9-4665-8749-EF8CA346F413}" type="sibTrans" cxnId="{110CA1AD-1CA4-4EAB-BDB5-1B8F9F783EF7}">
      <dgm:prSet/>
      <dgm:spPr/>
      <dgm:t>
        <a:bodyPr/>
        <a:lstStyle/>
        <a:p>
          <a:endParaRPr lang="en-US"/>
        </a:p>
      </dgm:t>
    </dgm:pt>
    <dgm:pt modelId="{DBD14AC7-92A4-4D02-8141-49589F7955C4}">
      <dgm:prSet custT="1"/>
      <dgm:spPr/>
      <dgm:t>
        <a:bodyPr/>
        <a:lstStyle/>
        <a:p>
          <a:r>
            <a:rPr lang="en-US" sz="2000" dirty="0" smtClean="0">
              <a:solidFill>
                <a:schemeClr val="bg1"/>
              </a:solidFill>
            </a:rPr>
            <a:t>Implements expanded budget for energy efficiency spending</a:t>
          </a:r>
          <a:endParaRPr lang="en-US" sz="2000" dirty="0">
            <a:solidFill>
              <a:schemeClr val="bg1"/>
            </a:solidFill>
          </a:endParaRPr>
        </a:p>
      </dgm:t>
    </dgm:pt>
    <dgm:pt modelId="{FE29F027-601A-4A59-B801-335E5F2D72AD}" type="parTrans" cxnId="{3D081B52-F496-42B6-A029-1632CD3284E4}">
      <dgm:prSet/>
      <dgm:spPr/>
      <dgm:t>
        <a:bodyPr/>
        <a:lstStyle/>
        <a:p>
          <a:endParaRPr lang="en-US"/>
        </a:p>
      </dgm:t>
    </dgm:pt>
    <dgm:pt modelId="{0D1EEB0E-1412-4BC8-AD1F-4268050A5255}" type="sibTrans" cxnId="{3D081B52-F496-42B6-A029-1632CD3284E4}">
      <dgm:prSet/>
      <dgm:spPr/>
      <dgm:t>
        <a:bodyPr/>
        <a:lstStyle/>
        <a:p>
          <a:endParaRPr lang="en-US"/>
        </a:p>
      </dgm:t>
    </dgm:pt>
    <dgm:pt modelId="{3BF58F65-C1BF-43B1-BB09-D3E4D12E9FA1}">
      <dgm:prSet custT="1"/>
      <dgm:spPr/>
      <dgm:t>
        <a:bodyPr/>
        <a:lstStyle/>
        <a:p>
          <a:r>
            <a:rPr lang="en-US" sz="2000" dirty="0" smtClean="0">
              <a:solidFill>
                <a:schemeClr val="bg1"/>
              </a:solidFill>
            </a:rPr>
            <a:t>Long-term vision out to 2050</a:t>
          </a:r>
          <a:endParaRPr lang="en-US" sz="2000" dirty="0">
            <a:solidFill>
              <a:schemeClr val="bg1"/>
            </a:solidFill>
          </a:endParaRPr>
        </a:p>
      </dgm:t>
    </dgm:pt>
    <dgm:pt modelId="{E150FB55-A464-4B52-9451-6F5A3FB0C3D1}" type="parTrans" cxnId="{6B9CCF92-6860-469B-840C-58DF905A21DD}">
      <dgm:prSet/>
      <dgm:spPr/>
      <dgm:t>
        <a:bodyPr/>
        <a:lstStyle/>
        <a:p>
          <a:endParaRPr lang="en-US"/>
        </a:p>
      </dgm:t>
    </dgm:pt>
    <dgm:pt modelId="{1A3B6900-9DE0-4485-B504-05E591679600}" type="sibTrans" cxnId="{6B9CCF92-6860-469B-840C-58DF905A21DD}">
      <dgm:prSet/>
      <dgm:spPr/>
      <dgm:t>
        <a:bodyPr/>
        <a:lstStyle/>
        <a:p>
          <a:endParaRPr lang="en-US"/>
        </a:p>
      </dgm:t>
    </dgm:pt>
    <dgm:pt modelId="{3F95DA63-1134-48A4-807C-D6BDB47AFAA3}">
      <dgm:prSet phldrT="[Text]" custT="1"/>
      <dgm:spPr/>
      <dgm:t>
        <a:bodyPr/>
        <a:lstStyle/>
        <a:p>
          <a:r>
            <a:rPr lang="en-US" sz="2000" b="1" dirty="0" smtClean="0"/>
            <a:t>Integrated Resource Plan</a:t>
          </a:r>
          <a:endParaRPr lang="en-US" sz="2000" b="1" dirty="0"/>
        </a:p>
      </dgm:t>
    </dgm:pt>
    <dgm:pt modelId="{D843C3FC-9B43-4541-9189-A405D4114443}" type="sibTrans" cxnId="{F93E4CA2-545C-4C2C-991C-AB699CA18592}">
      <dgm:prSet/>
      <dgm:spPr/>
      <dgm:t>
        <a:bodyPr/>
        <a:lstStyle/>
        <a:p>
          <a:endParaRPr lang="en-US"/>
        </a:p>
      </dgm:t>
    </dgm:pt>
    <dgm:pt modelId="{138F5BED-0823-4E70-AF23-79DBA4B09B66}" type="parTrans" cxnId="{F93E4CA2-545C-4C2C-991C-AB699CA18592}">
      <dgm:prSet/>
      <dgm:spPr/>
      <dgm:t>
        <a:bodyPr/>
        <a:lstStyle/>
        <a:p>
          <a:endParaRPr lang="en-US"/>
        </a:p>
      </dgm:t>
    </dgm:pt>
    <dgm:pt modelId="{23F9AEB8-27A9-4563-976B-49FE5C6EC28C}">
      <dgm:prSet custT="1"/>
      <dgm:spPr/>
      <dgm:t>
        <a:bodyPr/>
        <a:lstStyle/>
        <a:p>
          <a:r>
            <a:rPr lang="en-US" sz="2000" dirty="0" smtClean="0">
              <a:solidFill>
                <a:schemeClr val="bg1"/>
              </a:solidFill>
            </a:rPr>
            <a:t>Plan for all energy needs of the state, covering all fuels, all sectors, including:  </a:t>
          </a:r>
          <a:r>
            <a:rPr lang="en-US" sz="2000" dirty="0" smtClean="0">
              <a:solidFill>
                <a:schemeClr val="bg1"/>
              </a:solidFill>
              <a:sym typeface="Wingdings" pitchFamily="2" charset="2"/>
            </a:rPr>
            <a:t>Buildings (Energy Efficiency), Industry, Electricity, Transportation &amp; Natural Gas</a:t>
          </a:r>
          <a:endParaRPr lang="en-US" sz="2000" dirty="0">
            <a:solidFill>
              <a:schemeClr val="bg1"/>
            </a:solidFill>
          </a:endParaRPr>
        </a:p>
      </dgm:t>
    </dgm:pt>
    <dgm:pt modelId="{5E54BBD8-D707-4F3A-AE3C-7285F72C0076}" type="parTrans" cxnId="{77414D25-9CCB-4458-AFA4-922B1E4BDE02}">
      <dgm:prSet/>
      <dgm:spPr/>
    </dgm:pt>
    <dgm:pt modelId="{DDAD500E-37A3-4504-A022-B6C660274796}" type="sibTrans" cxnId="{77414D25-9CCB-4458-AFA4-922B1E4BDE02}">
      <dgm:prSet/>
      <dgm:spPr/>
    </dgm:pt>
    <dgm:pt modelId="{615613BA-A6B9-4C20-88D5-C201849A44FA}" type="pres">
      <dgm:prSet presAssocID="{7AA61FA5-9173-4463-B7A4-9F59C7F6146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6886E9D-39B6-4DDF-82E9-D5E5A30A1697}" type="pres">
      <dgm:prSet presAssocID="{3F95DA63-1134-48A4-807C-D6BDB47AFAA3}" presName="parentLin" presStyleCnt="0"/>
      <dgm:spPr/>
    </dgm:pt>
    <dgm:pt modelId="{960D232D-297F-4B89-AA35-75CCA9643811}" type="pres">
      <dgm:prSet presAssocID="{3F95DA63-1134-48A4-807C-D6BDB47AFAA3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2D38E114-773B-4F1C-9113-A66E69A35A39}" type="pres">
      <dgm:prSet presAssocID="{3F95DA63-1134-48A4-807C-D6BDB47AFAA3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5F35B3-5996-4A6F-AE75-39CA4D8FB80B}" type="pres">
      <dgm:prSet presAssocID="{3F95DA63-1134-48A4-807C-D6BDB47AFAA3}" presName="negativeSpace" presStyleCnt="0"/>
      <dgm:spPr/>
    </dgm:pt>
    <dgm:pt modelId="{9EED73DE-416C-45FC-B4DF-0F08AC9EDC1C}" type="pres">
      <dgm:prSet presAssocID="{3F95DA63-1134-48A4-807C-D6BDB47AFAA3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D1386C-302E-45E1-826A-4BA0A51BE163}" type="pres">
      <dgm:prSet presAssocID="{D843C3FC-9B43-4541-9189-A405D4114443}" presName="spaceBetweenRectangles" presStyleCnt="0"/>
      <dgm:spPr/>
    </dgm:pt>
    <dgm:pt modelId="{AD624E63-8F45-4CFF-BE15-D931C0CE4980}" type="pres">
      <dgm:prSet presAssocID="{2B62F476-070F-4F47-9A5F-B7BFBB817463}" presName="parentLin" presStyleCnt="0"/>
      <dgm:spPr/>
    </dgm:pt>
    <dgm:pt modelId="{F024A60E-9C6F-4110-911F-B8BE75307067}" type="pres">
      <dgm:prSet presAssocID="{2B62F476-070F-4F47-9A5F-B7BFBB817463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542804DA-6526-4E08-A17A-D851E2DC1152}" type="pres">
      <dgm:prSet presAssocID="{2B62F476-070F-4F47-9A5F-B7BFBB817463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BCA101-BF4A-48E3-9C6F-FBB87B1C8ADB}" type="pres">
      <dgm:prSet presAssocID="{2B62F476-070F-4F47-9A5F-B7BFBB817463}" presName="negativeSpace" presStyleCnt="0"/>
      <dgm:spPr/>
    </dgm:pt>
    <dgm:pt modelId="{D617906D-D60E-488D-A657-EBD24438C2B1}" type="pres">
      <dgm:prSet presAssocID="{2B62F476-070F-4F47-9A5F-B7BFBB817463}" presName="childText" presStyleLbl="conFgAcc1" presStyleIdx="1" presStyleCnt="3" custLinFactY="2370" custLinFactNeighborX="-1951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8BFF05-95C4-4D23-A20E-36E39EC8ADA4}" type="pres">
      <dgm:prSet presAssocID="{0E8B7FBB-475F-43DD-9F71-686804059059}" presName="spaceBetweenRectangles" presStyleCnt="0"/>
      <dgm:spPr/>
    </dgm:pt>
    <dgm:pt modelId="{8D7138D0-402F-49DF-9481-BE6E4E5EDD9C}" type="pres">
      <dgm:prSet presAssocID="{2C5A73F7-502F-4174-8E6B-F5692B14CEC7}" presName="parentLin" presStyleCnt="0"/>
      <dgm:spPr/>
    </dgm:pt>
    <dgm:pt modelId="{DF1D345A-E280-4863-95C5-9B6196389CCB}" type="pres">
      <dgm:prSet presAssocID="{2C5A73F7-502F-4174-8E6B-F5692B14CEC7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99BD04C9-603E-43F6-B25A-B8449CD8A66D}" type="pres">
      <dgm:prSet presAssocID="{2C5A73F7-502F-4174-8E6B-F5692B14CEC7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A432D9-0453-406F-9024-B147108BF612}" type="pres">
      <dgm:prSet presAssocID="{2C5A73F7-502F-4174-8E6B-F5692B14CEC7}" presName="negativeSpace" presStyleCnt="0"/>
      <dgm:spPr/>
    </dgm:pt>
    <dgm:pt modelId="{61B6D4E6-3F56-4008-9B94-1F9792156B50}" type="pres">
      <dgm:prSet presAssocID="{2C5A73F7-502F-4174-8E6B-F5692B14CEC7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95A3551-B9B9-4258-A980-683B3710C0BF}" type="presOf" srcId="{23F9AEB8-27A9-4563-976B-49FE5C6EC28C}" destId="{61B6D4E6-3F56-4008-9B94-1F9792156B50}" srcOrd="0" destOrd="1" presId="urn:microsoft.com/office/officeart/2005/8/layout/list1"/>
    <dgm:cxn modelId="{526B00D3-0B29-42C3-B4F1-A28772605C37}" type="presOf" srcId="{3F95DA63-1134-48A4-807C-D6BDB47AFAA3}" destId="{2D38E114-773B-4F1C-9113-A66E69A35A39}" srcOrd="1" destOrd="0" presId="urn:microsoft.com/office/officeart/2005/8/layout/list1"/>
    <dgm:cxn modelId="{666B37CC-9A48-4895-AC87-3FE039441FCD}" srcId="{7AA61FA5-9173-4463-B7A4-9F59C7F6146D}" destId="{2B62F476-070F-4F47-9A5F-B7BFBB817463}" srcOrd="1" destOrd="0" parTransId="{18AC6C87-36ED-4016-9F90-0F692A6F0E88}" sibTransId="{0E8B7FBB-475F-43DD-9F71-686804059059}"/>
    <dgm:cxn modelId="{A5712628-120D-4437-AA98-82875146B671}" type="presOf" srcId="{DBD14AC7-92A4-4D02-8141-49589F7955C4}" destId="{D617906D-D60E-488D-A657-EBD24438C2B1}" srcOrd="0" destOrd="0" presId="urn:microsoft.com/office/officeart/2005/8/layout/list1"/>
    <dgm:cxn modelId="{6B9CCF92-6860-469B-840C-58DF905A21DD}" srcId="{2C5A73F7-502F-4174-8E6B-F5692B14CEC7}" destId="{3BF58F65-C1BF-43B1-BB09-D3E4D12E9FA1}" srcOrd="0" destOrd="0" parTransId="{E150FB55-A464-4B52-9451-6F5A3FB0C3D1}" sibTransId="{1A3B6900-9DE0-4485-B504-05E591679600}"/>
    <dgm:cxn modelId="{110CA1AD-1CA4-4EAB-BDB5-1B8F9F783EF7}" srcId="{3F95DA63-1134-48A4-807C-D6BDB47AFAA3}" destId="{E40BCBB8-0A88-471A-8322-35CA3B3EF438}" srcOrd="1" destOrd="0" parTransId="{EC8FC9D7-23F4-4EE4-96DF-4967B100D03E}" sibTransId="{050B532B-0AA9-4665-8749-EF8CA346F413}"/>
    <dgm:cxn modelId="{F18A6343-0406-4910-9492-71E0C2F6C33A}" type="presOf" srcId="{2C5A73F7-502F-4174-8E6B-F5692B14CEC7}" destId="{DF1D345A-E280-4863-95C5-9B6196389CCB}" srcOrd="0" destOrd="0" presId="urn:microsoft.com/office/officeart/2005/8/layout/list1"/>
    <dgm:cxn modelId="{2108DEA0-6819-4E4E-852A-3B828B6EAC91}" type="presOf" srcId="{2B62F476-070F-4F47-9A5F-B7BFBB817463}" destId="{542804DA-6526-4E08-A17A-D851E2DC1152}" srcOrd="1" destOrd="0" presId="urn:microsoft.com/office/officeart/2005/8/layout/list1"/>
    <dgm:cxn modelId="{87347D68-EE8D-466B-A611-BC614B5662C1}" type="presOf" srcId="{E40BCBB8-0A88-471A-8322-35CA3B3EF438}" destId="{9EED73DE-416C-45FC-B4DF-0F08AC9EDC1C}" srcOrd="0" destOrd="1" presId="urn:microsoft.com/office/officeart/2005/8/layout/list1"/>
    <dgm:cxn modelId="{2C9406CB-E8A7-4698-8520-56551BAF7035}" type="presOf" srcId="{7AA61FA5-9173-4463-B7A4-9F59C7F6146D}" destId="{615613BA-A6B9-4C20-88D5-C201849A44FA}" srcOrd="0" destOrd="0" presId="urn:microsoft.com/office/officeart/2005/8/layout/list1"/>
    <dgm:cxn modelId="{5F756BA6-A4FB-49B5-A02E-96EEE7EDC2A8}" type="presOf" srcId="{2C5A73F7-502F-4174-8E6B-F5692B14CEC7}" destId="{99BD04C9-603E-43F6-B25A-B8449CD8A66D}" srcOrd="1" destOrd="0" presId="urn:microsoft.com/office/officeart/2005/8/layout/list1"/>
    <dgm:cxn modelId="{EE29A3CC-643F-4DF6-BE27-753BE482CA6A}" type="presOf" srcId="{BDCE8990-B66B-469C-B655-59BF28200AB5}" destId="{9EED73DE-416C-45FC-B4DF-0F08AC9EDC1C}" srcOrd="0" destOrd="0" presId="urn:microsoft.com/office/officeart/2005/8/layout/list1"/>
    <dgm:cxn modelId="{9FE6EB5E-7DE4-4506-85E9-A50724B1FD0B}" type="presOf" srcId="{2B62F476-070F-4F47-9A5F-B7BFBB817463}" destId="{F024A60E-9C6F-4110-911F-B8BE75307067}" srcOrd="0" destOrd="0" presId="urn:microsoft.com/office/officeart/2005/8/layout/list1"/>
    <dgm:cxn modelId="{77414D25-9CCB-4458-AFA4-922B1E4BDE02}" srcId="{2C5A73F7-502F-4174-8E6B-F5692B14CEC7}" destId="{23F9AEB8-27A9-4563-976B-49FE5C6EC28C}" srcOrd="1" destOrd="0" parTransId="{5E54BBD8-D707-4F3A-AE3C-7285F72C0076}" sibTransId="{DDAD500E-37A3-4504-A022-B6C660274796}"/>
    <dgm:cxn modelId="{A17969D3-14A6-4F8C-BC68-56EE3DAD48AA}" type="presOf" srcId="{3F95DA63-1134-48A4-807C-D6BDB47AFAA3}" destId="{960D232D-297F-4B89-AA35-75CCA9643811}" srcOrd="0" destOrd="0" presId="urn:microsoft.com/office/officeart/2005/8/layout/list1"/>
    <dgm:cxn modelId="{BC3A531B-F3DE-4824-AF4D-3F1D8D531C01}" type="presOf" srcId="{3BF58F65-C1BF-43B1-BB09-D3E4D12E9FA1}" destId="{61B6D4E6-3F56-4008-9B94-1F9792156B50}" srcOrd="0" destOrd="0" presId="urn:microsoft.com/office/officeart/2005/8/layout/list1"/>
    <dgm:cxn modelId="{15343E43-DDCC-4F85-BF02-1EA8098564D7}" srcId="{3F95DA63-1134-48A4-807C-D6BDB47AFAA3}" destId="{BDCE8990-B66B-469C-B655-59BF28200AB5}" srcOrd="0" destOrd="0" parTransId="{1F567985-8C10-4141-8346-80C8381BEB80}" sibTransId="{E35A9A2C-D50E-449B-A9A5-A04AD1117012}"/>
    <dgm:cxn modelId="{00534CC5-CB3F-47D1-B385-23691A7946D9}" srcId="{7AA61FA5-9173-4463-B7A4-9F59C7F6146D}" destId="{2C5A73F7-502F-4174-8E6B-F5692B14CEC7}" srcOrd="2" destOrd="0" parTransId="{93816BB5-A2C1-496A-A186-63F20CE37D65}" sibTransId="{D2DBC3A4-390D-4E6D-B9C6-3147B7974746}"/>
    <dgm:cxn modelId="{F93E4CA2-545C-4C2C-991C-AB699CA18592}" srcId="{7AA61FA5-9173-4463-B7A4-9F59C7F6146D}" destId="{3F95DA63-1134-48A4-807C-D6BDB47AFAA3}" srcOrd="0" destOrd="0" parTransId="{138F5BED-0823-4E70-AF23-79DBA4B09B66}" sibTransId="{D843C3FC-9B43-4541-9189-A405D4114443}"/>
    <dgm:cxn modelId="{3D081B52-F496-42B6-A029-1632CD3284E4}" srcId="{2B62F476-070F-4F47-9A5F-B7BFBB817463}" destId="{DBD14AC7-92A4-4D02-8141-49589F7955C4}" srcOrd="0" destOrd="0" parTransId="{FE29F027-601A-4A59-B801-335E5F2D72AD}" sibTransId="{0D1EEB0E-1412-4BC8-AD1F-4268050A5255}"/>
    <dgm:cxn modelId="{6D743184-CF14-42F9-8AE5-7D977E581913}" type="presParOf" srcId="{615613BA-A6B9-4C20-88D5-C201849A44FA}" destId="{C6886E9D-39B6-4DDF-82E9-D5E5A30A1697}" srcOrd="0" destOrd="0" presId="urn:microsoft.com/office/officeart/2005/8/layout/list1"/>
    <dgm:cxn modelId="{9D85EEC6-7980-4C58-935E-38A0F79E50AC}" type="presParOf" srcId="{C6886E9D-39B6-4DDF-82E9-D5E5A30A1697}" destId="{960D232D-297F-4B89-AA35-75CCA9643811}" srcOrd="0" destOrd="0" presId="urn:microsoft.com/office/officeart/2005/8/layout/list1"/>
    <dgm:cxn modelId="{01EAD45E-1787-41D0-9829-B93DEF7F9CBA}" type="presParOf" srcId="{C6886E9D-39B6-4DDF-82E9-D5E5A30A1697}" destId="{2D38E114-773B-4F1C-9113-A66E69A35A39}" srcOrd="1" destOrd="0" presId="urn:microsoft.com/office/officeart/2005/8/layout/list1"/>
    <dgm:cxn modelId="{24B94102-2431-47B5-A483-8E059827A582}" type="presParOf" srcId="{615613BA-A6B9-4C20-88D5-C201849A44FA}" destId="{1E5F35B3-5996-4A6F-AE75-39CA4D8FB80B}" srcOrd="1" destOrd="0" presId="urn:microsoft.com/office/officeart/2005/8/layout/list1"/>
    <dgm:cxn modelId="{C9B85629-E0DC-48D6-9B75-0C29BAB4E193}" type="presParOf" srcId="{615613BA-A6B9-4C20-88D5-C201849A44FA}" destId="{9EED73DE-416C-45FC-B4DF-0F08AC9EDC1C}" srcOrd="2" destOrd="0" presId="urn:microsoft.com/office/officeart/2005/8/layout/list1"/>
    <dgm:cxn modelId="{3375F14C-BBEA-42F1-970C-C29D9775ECA5}" type="presParOf" srcId="{615613BA-A6B9-4C20-88D5-C201849A44FA}" destId="{AAD1386C-302E-45E1-826A-4BA0A51BE163}" srcOrd="3" destOrd="0" presId="urn:microsoft.com/office/officeart/2005/8/layout/list1"/>
    <dgm:cxn modelId="{1BCFD280-B006-40FC-8DC8-605A5B31F7D5}" type="presParOf" srcId="{615613BA-A6B9-4C20-88D5-C201849A44FA}" destId="{AD624E63-8F45-4CFF-BE15-D931C0CE4980}" srcOrd="4" destOrd="0" presId="urn:microsoft.com/office/officeart/2005/8/layout/list1"/>
    <dgm:cxn modelId="{585E11AF-B2F8-4447-9332-15CFEF979B61}" type="presParOf" srcId="{AD624E63-8F45-4CFF-BE15-D931C0CE4980}" destId="{F024A60E-9C6F-4110-911F-B8BE75307067}" srcOrd="0" destOrd="0" presId="urn:microsoft.com/office/officeart/2005/8/layout/list1"/>
    <dgm:cxn modelId="{E7A27E8B-A46E-4B11-A3A1-6C1A7DE5ECA6}" type="presParOf" srcId="{AD624E63-8F45-4CFF-BE15-D931C0CE4980}" destId="{542804DA-6526-4E08-A17A-D851E2DC1152}" srcOrd="1" destOrd="0" presId="urn:microsoft.com/office/officeart/2005/8/layout/list1"/>
    <dgm:cxn modelId="{A38FFDE7-F1C0-4315-A529-2CC91DF04836}" type="presParOf" srcId="{615613BA-A6B9-4C20-88D5-C201849A44FA}" destId="{7FBCA101-BF4A-48E3-9C6F-FBB87B1C8ADB}" srcOrd="5" destOrd="0" presId="urn:microsoft.com/office/officeart/2005/8/layout/list1"/>
    <dgm:cxn modelId="{611B5DAA-355F-4C5A-A34A-2CD6F6270B42}" type="presParOf" srcId="{615613BA-A6B9-4C20-88D5-C201849A44FA}" destId="{D617906D-D60E-488D-A657-EBD24438C2B1}" srcOrd="6" destOrd="0" presId="urn:microsoft.com/office/officeart/2005/8/layout/list1"/>
    <dgm:cxn modelId="{4C59C9C6-0BA8-4FC0-B335-A692516F08E3}" type="presParOf" srcId="{615613BA-A6B9-4C20-88D5-C201849A44FA}" destId="{518BFF05-95C4-4D23-A20E-36E39EC8ADA4}" srcOrd="7" destOrd="0" presId="urn:microsoft.com/office/officeart/2005/8/layout/list1"/>
    <dgm:cxn modelId="{5C8A1614-BBE8-4E8E-9E98-5D70B1AB31C7}" type="presParOf" srcId="{615613BA-A6B9-4C20-88D5-C201849A44FA}" destId="{8D7138D0-402F-49DF-9481-BE6E4E5EDD9C}" srcOrd="8" destOrd="0" presId="urn:microsoft.com/office/officeart/2005/8/layout/list1"/>
    <dgm:cxn modelId="{070C1ADB-B661-442E-B440-2289D8F59124}" type="presParOf" srcId="{8D7138D0-402F-49DF-9481-BE6E4E5EDD9C}" destId="{DF1D345A-E280-4863-95C5-9B6196389CCB}" srcOrd="0" destOrd="0" presId="urn:microsoft.com/office/officeart/2005/8/layout/list1"/>
    <dgm:cxn modelId="{53C38B31-49C2-4B86-9632-4A45EBCFC373}" type="presParOf" srcId="{8D7138D0-402F-49DF-9481-BE6E4E5EDD9C}" destId="{99BD04C9-603E-43F6-B25A-B8449CD8A66D}" srcOrd="1" destOrd="0" presId="urn:microsoft.com/office/officeart/2005/8/layout/list1"/>
    <dgm:cxn modelId="{8666D322-5ACB-4DB2-9926-42EF0C52CAD3}" type="presParOf" srcId="{615613BA-A6B9-4C20-88D5-C201849A44FA}" destId="{8DA432D9-0453-406F-9024-B147108BF612}" srcOrd="9" destOrd="0" presId="urn:microsoft.com/office/officeart/2005/8/layout/list1"/>
    <dgm:cxn modelId="{783E9B82-8311-408B-93B2-26125A9D9C8F}" type="presParOf" srcId="{615613BA-A6B9-4C20-88D5-C201849A44FA}" destId="{61B6D4E6-3F56-4008-9B94-1F9792156B50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EED73DE-416C-45FC-B4DF-0F08AC9EDC1C}">
      <dsp:nvSpPr>
        <dsp:cNvPr id="0" name=""/>
        <dsp:cNvSpPr/>
      </dsp:nvSpPr>
      <dsp:spPr>
        <a:xfrm>
          <a:off x="0" y="294027"/>
          <a:ext cx="7813040" cy="13923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08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6379" tIns="354076" rIns="606379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chemeClr val="bg1"/>
              </a:solidFill>
            </a:rPr>
            <a:t>Forecasts trends in the electricity sector out to 2022</a:t>
          </a:r>
          <a:endParaRPr lang="en-US" sz="2000" kern="1200" dirty="0">
            <a:solidFill>
              <a:schemeClr val="bg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chemeClr val="bg1"/>
              </a:solidFill>
            </a:rPr>
            <a:t>Established plan to save ~$534 million annually through increased energy efficiency spending</a:t>
          </a:r>
          <a:endParaRPr lang="en-US" sz="2000" kern="1200" dirty="0">
            <a:solidFill>
              <a:schemeClr val="bg1"/>
            </a:solidFill>
          </a:endParaRPr>
        </a:p>
      </dsp:txBody>
      <dsp:txXfrm>
        <a:off x="0" y="294027"/>
        <a:ext cx="7813040" cy="1392300"/>
      </dsp:txXfrm>
    </dsp:sp>
    <dsp:sp modelId="{2D38E114-773B-4F1C-9113-A66E69A35A39}">
      <dsp:nvSpPr>
        <dsp:cNvPr id="0" name=""/>
        <dsp:cNvSpPr/>
      </dsp:nvSpPr>
      <dsp:spPr>
        <a:xfrm>
          <a:off x="390652" y="43107"/>
          <a:ext cx="5469128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08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720" tIns="0" rIns="20672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Integrated Resource Plan</a:t>
          </a:r>
          <a:endParaRPr lang="en-US" sz="2000" b="1" kern="1200" dirty="0"/>
        </a:p>
      </dsp:txBody>
      <dsp:txXfrm>
        <a:off x="390652" y="43107"/>
        <a:ext cx="5469128" cy="501840"/>
      </dsp:txXfrm>
    </dsp:sp>
    <dsp:sp modelId="{D617906D-D60E-488D-A657-EBD24438C2B1}">
      <dsp:nvSpPr>
        <dsp:cNvPr id="0" name=""/>
        <dsp:cNvSpPr/>
      </dsp:nvSpPr>
      <dsp:spPr>
        <a:xfrm>
          <a:off x="0" y="2139249"/>
          <a:ext cx="7813040" cy="7764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08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6379" tIns="354076" rIns="606379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chemeClr val="bg1"/>
              </a:solidFill>
            </a:rPr>
            <a:t>Implements expanded budget for energy efficiency spending</a:t>
          </a:r>
          <a:endParaRPr lang="en-US" sz="2000" kern="1200" dirty="0">
            <a:solidFill>
              <a:schemeClr val="bg1"/>
            </a:solidFill>
          </a:endParaRPr>
        </a:p>
      </dsp:txBody>
      <dsp:txXfrm>
        <a:off x="0" y="2139249"/>
        <a:ext cx="7813040" cy="776475"/>
      </dsp:txXfrm>
    </dsp:sp>
    <dsp:sp modelId="{542804DA-6526-4E08-A17A-D851E2DC1152}">
      <dsp:nvSpPr>
        <dsp:cNvPr id="0" name=""/>
        <dsp:cNvSpPr/>
      </dsp:nvSpPr>
      <dsp:spPr>
        <a:xfrm>
          <a:off x="390652" y="1778127"/>
          <a:ext cx="5469128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08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720" tIns="0" rIns="20672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Conservation &amp; Load Management Plan</a:t>
          </a:r>
          <a:endParaRPr lang="en-US" sz="2000" b="1" kern="1200" dirty="0"/>
        </a:p>
      </dsp:txBody>
      <dsp:txXfrm>
        <a:off x="390652" y="1778127"/>
        <a:ext cx="5469128" cy="501840"/>
      </dsp:txXfrm>
    </dsp:sp>
    <dsp:sp modelId="{61B6D4E6-3F56-4008-9B94-1F9792156B50}">
      <dsp:nvSpPr>
        <dsp:cNvPr id="0" name=""/>
        <dsp:cNvSpPr/>
      </dsp:nvSpPr>
      <dsp:spPr>
        <a:xfrm>
          <a:off x="0" y="3148242"/>
          <a:ext cx="7813040" cy="16600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08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6379" tIns="354076" rIns="606379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chemeClr val="bg1"/>
              </a:solidFill>
            </a:rPr>
            <a:t>Long-term vision out to 2050</a:t>
          </a:r>
          <a:endParaRPr lang="en-US" sz="2000" kern="1200" dirty="0">
            <a:solidFill>
              <a:schemeClr val="bg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chemeClr val="bg1"/>
              </a:solidFill>
            </a:rPr>
            <a:t>Plan for all energy needs of the state, covering all fuels, all sectors, including:  </a:t>
          </a:r>
          <a:r>
            <a:rPr lang="en-US" sz="2000" kern="1200" dirty="0" smtClean="0">
              <a:solidFill>
                <a:schemeClr val="bg1"/>
              </a:solidFill>
              <a:sym typeface="Wingdings" pitchFamily="2" charset="2"/>
            </a:rPr>
            <a:t>Buildings (Energy Efficiency), Industry, Electricity, Transportation &amp; Natural Gas</a:t>
          </a:r>
          <a:endParaRPr lang="en-US" sz="2000" kern="1200" dirty="0">
            <a:solidFill>
              <a:schemeClr val="bg1"/>
            </a:solidFill>
          </a:endParaRPr>
        </a:p>
      </dsp:txBody>
      <dsp:txXfrm>
        <a:off x="0" y="3148242"/>
        <a:ext cx="7813040" cy="1660050"/>
      </dsp:txXfrm>
    </dsp:sp>
    <dsp:sp modelId="{99BD04C9-603E-43F6-B25A-B8449CD8A66D}">
      <dsp:nvSpPr>
        <dsp:cNvPr id="0" name=""/>
        <dsp:cNvSpPr/>
      </dsp:nvSpPr>
      <dsp:spPr>
        <a:xfrm>
          <a:off x="390652" y="2897322"/>
          <a:ext cx="5469128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08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720" tIns="0" rIns="20672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Comprehensive Energy Strategy</a:t>
          </a:r>
          <a:endParaRPr lang="en-US" sz="2000" b="1" kern="1200" dirty="0"/>
        </a:p>
      </dsp:txBody>
      <dsp:txXfrm>
        <a:off x="390652" y="2897322"/>
        <a:ext cx="5469128" cy="5018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9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0FD412-8E3C-4C94-A973-7ADD857CE1D8}" type="datetimeFigureOut">
              <a:rPr lang="en-US" smtClean="0"/>
              <a:pPr/>
              <a:t>2/14/2013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9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6F033E-285E-46EE-B59C-B7F05373E1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657990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721B612-EEAC-440D-B336-A66E8B23AF75}" type="datetimeFigureOut">
              <a:rPr lang="en-US" smtClean="0"/>
              <a:pPr/>
              <a:t>2/14/2013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B24DE01-3532-45EB-A682-36F59A67C0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49996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4DE01-3532-45EB-A682-36F59A67C03C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4DE01-3532-45EB-A682-36F59A67C03C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4DE01-3532-45EB-A682-36F59A67C03C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038173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4DE01-3532-45EB-A682-36F59A67C03C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4DE01-3532-45EB-A682-36F59A67C03C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34695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Buildings represent 44% of energy consumption in Connecticut, making energy efficiency a critical issue across all sectors: government, residential, commercial, and industrial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(GOAL) Governor Malloy has committed to making Connecticut the most energy efficient state in the country, moving from #6 in the latest American Council for an Energy Efficient Economy rankings to #1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Broader and “deeper” energy efficiency is Connecticut’s best strategy to lower energy bills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Funding all cost-effective electric efficiency at $206 million per year will yield net savings of $534 million annually by 2022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To achieve these goals, the state needs a major commitment to energy efficiency with new incentives:</a:t>
            </a:r>
          </a:p>
          <a:p>
            <a:pPr lvl="1">
              <a:buFont typeface="Calibri" pitchFamily="34" charset="0"/>
              <a:buChar char="―"/>
            </a:pPr>
            <a:r>
              <a:rPr lang="en-US" sz="1400" dirty="0" smtClean="0">
                <a:solidFill>
                  <a:schemeClr val="bg1"/>
                </a:solidFill>
              </a:rPr>
              <a:t>Commercial Property Assessed Clean Energy (C-PACE)</a:t>
            </a:r>
          </a:p>
          <a:p>
            <a:pPr lvl="1">
              <a:buFont typeface="Calibri" pitchFamily="34" charset="0"/>
              <a:buChar char="―"/>
            </a:pPr>
            <a:r>
              <a:rPr lang="en-US" sz="1400" dirty="0" smtClean="0">
                <a:solidFill>
                  <a:schemeClr val="bg1"/>
                </a:solidFill>
              </a:rPr>
              <a:t>On-bill financing</a:t>
            </a:r>
          </a:p>
          <a:p>
            <a:pPr lvl="1">
              <a:buFont typeface="Calibri" pitchFamily="34" charset="0"/>
              <a:buChar char="―"/>
            </a:pPr>
            <a:r>
              <a:rPr lang="en-US" sz="1400" dirty="0" smtClean="0">
                <a:solidFill>
                  <a:schemeClr val="bg1"/>
                </a:solidFill>
              </a:rPr>
              <a:t>Decoupling and other performance-based incentives to drive utility investment in energy efficiency</a:t>
            </a:r>
          </a:p>
          <a:p>
            <a:pPr lvl="1">
              <a:buFont typeface="Calibri" pitchFamily="34" charset="0"/>
              <a:buChar char="―"/>
            </a:pPr>
            <a:r>
              <a:rPr lang="en-US" sz="1400" dirty="0" smtClean="0">
                <a:solidFill>
                  <a:schemeClr val="bg1"/>
                </a:solidFill>
              </a:rPr>
              <a:t>Time of use electricity pricing</a:t>
            </a:r>
          </a:p>
          <a:p>
            <a:pPr lvl="1">
              <a:buFont typeface="Calibri" pitchFamily="34" charset="0"/>
              <a:buChar char="―"/>
            </a:pPr>
            <a:r>
              <a:rPr lang="en-US" sz="1400" dirty="0" smtClean="0">
                <a:solidFill>
                  <a:schemeClr val="bg1"/>
                </a:solidFill>
              </a:rPr>
              <a:t>Efficiency audit benchmarking and disclosure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4DE01-3532-45EB-A682-36F59A67C03C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809743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u="sng" dirty="0" smtClean="0"/>
              <a:t>Improve the effectiveness of energy efficiency programs</a:t>
            </a:r>
            <a:r>
              <a:rPr lang="en-US" dirty="0" smtClean="0"/>
              <a:t>, by allowing multi-year planning and budgeting, expanding home and commercial energy service businesses; raising customer awareness and interest through aggressive marketing; targeting efforts to recruit more low-income participation.</a:t>
            </a:r>
          </a:p>
          <a:p>
            <a:r>
              <a:rPr lang="en-US" dirty="0" smtClean="0"/>
              <a:t> </a:t>
            </a:r>
          </a:p>
          <a:p>
            <a:r>
              <a:rPr lang="en-US" u="sng" dirty="0" smtClean="0"/>
              <a:t>Engage a broader array of energy efficiency actors</a:t>
            </a:r>
            <a:r>
              <a:rPr lang="en-US" dirty="0" smtClean="0"/>
              <a:t>, including CEFIA, ESCOs, state agencies (Lead By Example), utilities (through new business models, “decoupling plus”), home energy service companies, CHFA and other quasi-public entities</a:t>
            </a:r>
          </a:p>
          <a:p>
            <a:r>
              <a:rPr lang="en-US" dirty="0" smtClean="0"/>
              <a:t> </a:t>
            </a:r>
          </a:p>
          <a:p>
            <a:r>
              <a:rPr lang="en-US" u="sng" dirty="0" smtClean="0"/>
              <a:t>Foster a market for private investment in energy efficiency</a:t>
            </a:r>
            <a:r>
              <a:rPr lang="en-US" dirty="0" smtClean="0"/>
              <a:t>, through commercial and residential PACE, on-bill financing, performance contracting, building labeling, required disclosure of energy use data in rental properties and in residential sale disclosures.</a:t>
            </a:r>
          </a:p>
          <a:p>
            <a:r>
              <a:rPr lang="en-US" dirty="0" smtClean="0"/>
              <a:t> </a:t>
            </a:r>
          </a:p>
          <a:p>
            <a:r>
              <a:rPr lang="en-US" u="sng" dirty="0" smtClean="0"/>
              <a:t>Creating the right business models for utilities to invest in energy efficiency</a:t>
            </a:r>
            <a:r>
              <a:rPr lang="en-US" dirty="0" smtClean="0"/>
              <a:t>, by promoting decoupling and decoupling “plus”; revising rate structures to encourage customers to reduce their demand, e.g., time of use pricing; </a:t>
            </a:r>
          </a:p>
          <a:p>
            <a:endParaRPr 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New business models to drive utility investment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 efficiency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smtClean="0">
                <a:solidFill>
                  <a:schemeClr val="bg1"/>
                </a:solidFill>
              </a:rPr>
              <a:t>Recommend decoupling plus performance-based return on equity to drive efficiency and other energy goals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Revise</a:t>
            </a:r>
            <a:r>
              <a:rPr kumimoji="0" lang="en-US" sz="1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rate structures to encourage customers to reduce their demand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baseline="0" dirty="0" smtClean="0">
                <a:solidFill>
                  <a:schemeClr val="bg1"/>
                </a:solidFill>
              </a:rPr>
              <a:t>Peak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baseline="0" dirty="0" smtClean="0">
                <a:solidFill>
                  <a:schemeClr val="bg1"/>
                </a:solidFill>
              </a:rPr>
              <a:t>load</a:t>
            </a:r>
            <a:r>
              <a:rPr lang="en-US" dirty="0" smtClean="0">
                <a:solidFill>
                  <a:schemeClr val="bg1"/>
                </a:solidFill>
              </a:rPr>
              <a:t> shaving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1600" dirty="0" smtClean="0">
                <a:solidFill>
                  <a:schemeClr val="bg1"/>
                </a:solidFill>
              </a:rPr>
              <a:t>Improve the effectiveness of efficiency programs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200" dirty="0" smtClean="0">
                <a:solidFill>
                  <a:schemeClr val="bg1"/>
                </a:solidFill>
              </a:rPr>
              <a:t>Multi-year planning and budgeting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200" dirty="0" smtClean="0">
                <a:solidFill>
                  <a:schemeClr val="bg1"/>
                </a:solidFill>
              </a:rPr>
              <a:t>Expand home &amp; commercial energy service businesses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200" dirty="0" smtClean="0">
                <a:solidFill>
                  <a:schemeClr val="bg1"/>
                </a:solidFill>
              </a:rPr>
              <a:t>Marketing campaign (Energize CT) to raise customer awareness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200" dirty="0" smtClean="0">
                <a:solidFill>
                  <a:schemeClr val="bg1"/>
                </a:solidFill>
              </a:rPr>
              <a:t>Recruit low-income participation</a:t>
            </a:r>
          </a:p>
          <a:p>
            <a:pPr marL="457200" indent="-457200">
              <a:spcBef>
                <a:spcPts val="0"/>
              </a:spcBef>
              <a:buFont typeface="Arial" pitchFamily="34" charset="0"/>
              <a:buChar char="•"/>
            </a:pPr>
            <a:r>
              <a:rPr lang="en-US" sz="1200" dirty="0" smtClean="0">
                <a:solidFill>
                  <a:schemeClr val="bg1"/>
                </a:solidFill>
              </a:rPr>
              <a:t>Harness competition to ensure better performance</a:t>
            </a:r>
            <a:endParaRPr lang="en-US" sz="1600" dirty="0" smtClean="0">
              <a:solidFill>
                <a:schemeClr val="bg1"/>
              </a:solidFill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dirty="0" smtClean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4DE01-3532-45EB-A682-36F59A67C03C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marL="285750" lvl="0" indent="-285750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bg1"/>
                </a:solidFill>
              </a:rPr>
              <a:t>Over-arching goal is cheaper, cleaner, more reliable electricity </a:t>
            </a:r>
          </a:p>
          <a:p>
            <a:pPr marL="285750" lvl="0" indent="-285750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bg1"/>
                </a:solidFill>
              </a:rPr>
              <a:t>More systematic policymaking, building on 2012 Integrated Resources Plan (IRP)</a:t>
            </a:r>
          </a:p>
          <a:p>
            <a:pPr marL="285750" lvl="0" indent="-285750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bg1"/>
                </a:solidFill>
              </a:rPr>
              <a:t>Structure policy and incentives to drive down the cost of clean energy (through reverse auctions, low-cost financing, and other policy innovations)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bg1"/>
                </a:solidFill>
              </a:rPr>
              <a:t>Advance strategies to drive down rates further: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Peak-load shaving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Dynamic pricing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Systems efficiency through expanded use of information technology – smart grid, smart meters, smart appliances</a:t>
            </a:r>
          </a:p>
          <a:p>
            <a:pPr marL="285750" lvl="0" indent="-28575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bg1"/>
                </a:solidFill>
              </a:rPr>
              <a:t>Ensure progress on resiliency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Tree-trimming (balancing environmental and energy objectives)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Infrastructure hardening – wires, poles, transformers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Microgrids and distributed generation</a:t>
            </a:r>
          </a:p>
          <a:p>
            <a:pPr marL="285750" lvl="0" indent="-285750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bg1"/>
                </a:solidFill>
              </a:rPr>
              <a:t>Strengthen Connecticut’s Renewable Portfolio Standard (RPS) to maximize development  	of low-cost in-state renewable energy as well as low-cost out-of-state renewable energy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4DE01-3532-45EB-A682-36F59A67C03C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772679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bg1"/>
                </a:solidFill>
              </a:rPr>
              <a:t>Industrial sector accounts for 10% of the state’s total energy consumption, compared to residential (33%) and commercial buildings (25%), and transportation (32%)  </a:t>
            </a: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bg1"/>
                </a:solidFill>
              </a:rPr>
              <a:t>Sector contributes $30 billion a year to Connecticut’s Gross State Product (GSP)—14% of GSP</a:t>
            </a:r>
          </a:p>
          <a:p>
            <a:pPr marL="285750" lvl="0" indent="-285750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bg1"/>
                </a:solidFill>
              </a:rPr>
              <a:t>Draft Comprehensive Energy Strategy proposes ways to help Connecticut businesses increase their competitiveness by lowering their energy costs, including: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Redesign efficiency programs to target industrial process efficiency savings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Encourage fuel-switching to lower cost (and cleaner) natural gas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Tailor incentives for combined heat and power projects to capture cost-effective potential</a:t>
            </a:r>
          </a:p>
          <a:p>
            <a:pPr marL="285750" lvl="0" indent="-285750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bg1"/>
                </a:solidFill>
              </a:rPr>
              <a:t>Deploy a “Connecticut Energy Competitiveness Fund” to support DECD economic development efforts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bg1"/>
                </a:solidFill>
              </a:rPr>
              <a:t>Create Clean Energy Innovation Hub to support clean technology development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4DE01-3532-45EB-A682-36F59A67C03C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118188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FFFFFF"/>
                </a:solidFill>
              </a:rPr>
              <a:t>Invest boldly to expand the intercity rail, commuter rail,  bus, and </a:t>
            </a:r>
            <a:r>
              <a:rPr lang="en-US" sz="1600" dirty="0" err="1" smtClean="0">
                <a:solidFill>
                  <a:srgbClr val="FFFFFF"/>
                </a:solidFill>
              </a:rPr>
              <a:t>para</a:t>
            </a:r>
            <a:r>
              <a:rPr lang="en-US" sz="1600" dirty="0" smtClean="0">
                <a:solidFill>
                  <a:srgbClr val="FFFFFF"/>
                </a:solidFill>
              </a:rPr>
              <a:t>-transit network to provide real  transport flexibility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FFFFFF"/>
                </a:solidFill>
              </a:rPr>
              <a:t>Ensure sustainable funding for Connecticut’s existing and expanded transportation system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FFFFFF"/>
                </a:solidFill>
              </a:rPr>
              <a:t>Promote a diversity of mobility choices including bicycle/pedestrian systems and telecommuting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FFFFFF"/>
                </a:solidFill>
              </a:rPr>
              <a:t>Lead and incentivize transit-oriented development (leads to the deeper integration</a:t>
            </a:r>
            <a:r>
              <a:rPr lang="en-US" sz="1600" baseline="0" dirty="0" smtClean="0">
                <a:solidFill>
                  <a:srgbClr val="FFFFFF"/>
                </a:solidFill>
              </a:rPr>
              <a:t> mentioned below)</a:t>
            </a:r>
            <a:endParaRPr lang="en-US" sz="1600" dirty="0" smtClean="0">
              <a:solidFill>
                <a:srgbClr val="FFFFFF"/>
              </a:solidFill>
            </a:endParaRP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FFFFFF"/>
                </a:solidFill>
              </a:rPr>
              <a:t>Deeper integration of energy, environment, and economic development to deliver higher quality of life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FFFFFF"/>
                </a:solidFill>
              </a:rPr>
              <a:t>Provide a technology neutral, clean fuels/clean vehicles “platform”</a:t>
            </a:r>
          </a:p>
          <a:p>
            <a:pPr marL="971550" lvl="1" indent="-285750"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FFFFFF"/>
                </a:solidFill>
              </a:rPr>
              <a:t>Electric vehicle charging station build-out</a:t>
            </a:r>
          </a:p>
          <a:p>
            <a:pPr marL="971550" lvl="1" indent="-285750"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FFFFFF"/>
                </a:solidFill>
              </a:rPr>
              <a:t>Opportunities for natural gas fleet conversions and Liquefied Natural Gas (LNG) access for long-haul truckers</a:t>
            </a:r>
          </a:p>
          <a:p>
            <a:pPr marL="971550" lvl="1" indent="-285750"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FFFFFF"/>
                </a:solidFill>
              </a:rPr>
              <a:t>Basic commitment to hydrogen fuel cell technology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tabLst>
                <a:tab pos="228600" algn="l"/>
              </a:tabLst>
            </a:pPr>
            <a:r>
              <a:rPr lang="en-US" sz="1600" kern="0" dirty="0" smtClean="0">
                <a:solidFill>
                  <a:prstClr val="white"/>
                </a:solidFill>
              </a:rPr>
              <a:t>Improved gasoline and diesel vehicle efficiency</a:t>
            </a:r>
          </a:p>
          <a:p>
            <a:pPr marL="285750" indent="-285750">
              <a:buFont typeface="Arial" pitchFamily="34" charset="0"/>
              <a:buChar char="•"/>
              <a:tabLst>
                <a:tab pos="228600" algn="l"/>
              </a:tabLst>
            </a:pPr>
            <a:r>
              <a:rPr lang="en-US" sz="1600" kern="0" dirty="0" smtClean="0">
                <a:solidFill>
                  <a:prstClr val="white"/>
                </a:solidFill>
              </a:rPr>
              <a:t>Improve transportation system efficiencies</a:t>
            </a:r>
          </a:p>
          <a:p>
            <a:pPr marL="742950" lvl="1" indent="-285750">
              <a:buFont typeface="Arial" pitchFamily="34" charset="0"/>
              <a:buChar char="•"/>
              <a:tabLst>
                <a:tab pos="228600" algn="l"/>
              </a:tabLst>
            </a:pPr>
            <a:r>
              <a:rPr lang="en-US" sz="1400" kern="0" dirty="0" smtClean="0">
                <a:solidFill>
                  <a:prstClr val="white"/>
                </a:solidFill>
              </a:rPr>
              <a:t>Pursue all cost-effective efficiency measures in transportation (idling reduction, traffic synchronization, etc.)</a:t>
            </a:r>
          </a:p>
          <a:p>
            <a:pPr marL="742950" lvl="1" indent="-285750">
              <a:buFont typeface="Arial" pitchFamily="34" charset="0"/>
              <a:buChar char="•"/>
              <a:tabLst>
                <a:tab pos="228600" algn="l"/>
              </a:tabLst>
            </a:pPr>
            <a:r>
              <a:rPr lang="en-US" sz="1400" kern="0" dirty="0" smtClean="0">
                <a:solidFill>
                  <a:prstClr val="white"/>
                </a:solidFill>
              </a:rPr>
              <a:t>Vehicle, freight, and port infrastructure efficiency</a:t>
            </a:r>
            <a:endParaRPr lang="en-US" sz="1400" dirty="0" smtClean="0">
              <a:solidFill>
                <a:srgbClr val="FFFFFF"/>
              </a:solidFill>
            </a:endParaRPr>
          </a:p>
          <a:p>
            <a:pPr lvl="1">
              <a:tabLst>
                <a:tab pos="228600" algn="l"/>
              </a:tabLst>
            </a:pPr>
            <a:endParaRPr lang="en-US" sz="1200" kern="0" dirty="0" smtClean="0">
              <a:solidFill>
                <a:prstClr val="white"/>
              </a:solidFill>
            </a:endParaRPr>
          </a:p>
          <a:p>
            <a:pPr marL="285750" indent="-285750"/>
            <a:endParaRPr lang="en-US" sz="1600" i="1" dirty="0" smtClean="0">
              <a:solidFill>
                <a:srgbClr val="FFFFFF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4DE01-3532-45EB-A682-36F59A67C03C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47882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sz="1800" dirty="0" smtClean="0">
                <a:solidFill>
                  <a:schemeClr val="bg1"/>
                </a:solidFill>
              </a:rPr>
              <a:t>Enhanced mobility</a:t>
            </a:r>
          </a:p>
          <a:p>
            <a:pPr marL="1035050" lvl="2">
              <a:spcBef>
                <a:spcPts val="0"/>
              </a:spcBef>
            </a:pPr>
            <a:r>
              <a:rPr lang="en-US" sz="1600" dirty="0" smtClean="0">
                <a:solidFill>
                  <a:schemeClr val="bg1"/>
                </a:solidFill>
              </a:rPr>
              <a:t>Target  state resources to support strategic growth along corridors with major transit investments:  </a:t>
            </a:r>
            <a:r>
              <a:rPr lang="en-US" sz="1600" dirty="0" err="1" smtClean="0">
                <a:solidFill>
                  <a:schemeClr val="bg1"/>
                </a:solidFill>
              </a:rPr>
              <a:t>CTfastrak</a:t>
            </a:r>
            <a:r>
              <a:rPr lang="en-US" sz="1600" dirty="0" smtClean="0">
                <a:solidFill>
                  <a:schemeClr val="bg1"/>
                </a:solidFill>
              </a:rPr>
              <a:t> (New Britain to Hartford </a:t>
            </a:r>
            <a:r>
              <a:rPr lang="en-US" sz="1600" dirty="0" err="1" smtClean="0">
                <a:solidFill>
                  <a:schemeClr val="bg1"/>
                </a:solidFill>
              </a:rPr>
              <a:t>Busway</a:t>
            </a:r>
            <a:r>
              <a:rPr lang="en-US" sz="1600" dirty="0" smtClean="0">
                <a:solidFill>
                  <a:schemeClr val="bg1"/>
                </a:solidFill>
              </a:rPr>
              <a:t>), New Haven to Springfield Rail, </a:t>
            </a:r>
            <a:r>
              <a:rPr lang="en-US" sz="1600" dirty="0" err="1" smtClean="0">
                <a:solidFill>
                  <a:schemeClr val="bg1"/>
                </a:solidFill>
              </a:rPr>
              <a:t>MetroNorth</a:t>
            </a:r>
            <a:r>
              <a:rPr lang="en-US" sz="1600" dirty="0" smtClean="0">
                <a:solidFill>
                  <a:schemeClr val="bg1"/>
                </a:solidFill>
              </a:rPr>
              <a:t> Rail Enhancements, Shore Line East service expansion</a:t>
            </a:r>
          </a:p>
          <a:p>
            <a:pPr marL="1035050" lvl="2">
              <a:spcBef>
                <a:spcPts val="0"/>
              </a:spcBef>
            </a:pPr>
            <a:r>
              <a:rPr lang="en-US" sz="1600" dirty="0" smtClean="0">
                <a:solidFill>
                  <a:schemeClr val="bg1"/>
                </a:solidFill>
              </a:rPr>
              <a:t>Invest in and promote transit use, bicycle/pedestrian systems and telecommuting options</a:t>
            </a:r>
          </a:p>
          <a:p>
            <a:pPr marL="457200" indent="-457200">
              <a:spcBef>
                <a:spcPts val="0"/>
              </a:spcBef>
              <a:buNone/>
            </a:pPr>
            <a:endParaRPr lang="en-US" sz="1400" dirty="0" smtClean="0">
              <a:solidFill>
                <a:schemeClr val="bg1"/>
              </a:solidFill>
            </a:endParaRPr>
          </a:p>
          <a:p>
            <a:pPr marL="457200" indent="-457200">
              <a:spcBef>
                <a:spcPts val="0"/>
              </a:spcBef>
              <a:buNone/>
            </a:pPr>
            <a:r>
              <a:rPr lang="en-US" sz="1800" dirty="0" smtClean="0">
                <a:solidFill>
                  <a:schemeClr val="bg1"/>
                </a:solidFill>
              </a:rPr>
              <a:t>2.	Sustainable funding for transportation</a:t>
            </a:r>
          </a:p>
          <a:p>
            <a:pPr marL="1035050" lvl="2">
              <a:spcBef>
                <a:spcPts val="0"/>
              </a:spcBef>
            </a:pPr>
            <a:r>
              <a:rPr lang="en-US" sz="1600" dirty="0" smtClean="0">
                <a:solidFill>
                  <a:schemeClr val="bg1"/>
                </a:solidFill>
              </a:rPr>
              <a:t>Develop options for transportation funding to maintain aging infrastructure, invest in transit, and advance energy, environment, and economic development goals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endParaRPr lang="en-US" sz="1400" dirty="0" smtClean="0">
              <a:solidFill>
                <a:schemeClr val="bg1"/>
              </a:solidFill>
            </a:endParaRPr>
          </a:p>
          <a:p>
            <a:pPr marL="457200" indent="-457200">
              <a:spcBef>
                <a:spcPts val="0"/>
              </a:spcBef>
              <a:buNone/>
            </a:pPr>
            <a:r>
              <a:rPr lang="en-US" sz="1800" dirty="0" smtClean="0">
                <a:solidFill>
                  <a:schemeClr val="bg1"/>
                </a:solidFill>
              </a:rPr>
              <a:t>3.	Clean fuels/clean vehicles platform</a:t>
            </a:r>
          </a:p>
          <a:p>
            <a:pPr marL="1257300" lvl="2" indent="-457200">
              <a:spcBef>
                <a:spcPts val="0"/>
              </a:spcBef>
            </a:pPr>
            <a:r>
              <a:rPr lang="en-US" sz="1600" dirty="0" smtClean="0">
                <a:solidFill>
                  <a:schemeClr val="bg1"/>
                </a:solidFill>
              </a:rPr>
              <a:t>Promote adoption of high efficiency passenger vehicles</a:t>
            </a:r>
          </a:p>
          <a:p>
            <a:pPr marL="1257300" lvl="2" indent="-457200">
              <a:spcBef>
                <a:spcPts val="0"/>
              </a:spcBef>
            </a:pPr>
            <a:r>
              <a:rPr lang="en-US" sz="1600" dirty="0" smtClean="0">
                <a:solidFill>
                  <a:schemeClr val="bg1"/>
                </a:solidFill>
              </a:rPr>
              <a:t>Develop baseline infrastructure for a variety of advanced fuel options</a:t>
            </a:r>
          </a:p>
          <a:p>
            <a:pPr marL="1714500" lvl="3" indent="-457200">
              <a:spcBef>
                <a:spcPts val="0"/>
              </a:spcBef>
              <a:buFontTx/>
              <a:buChar char="-"/>
            </a:pPr>
            <a:r>
              <a:rPr lang="en-US" sz="1600" dirty="0" smtClean="0">
                <a:solidFill>
                  <a:schemeClr val="bg1"/>
                </a:solidFill>
              </a:rPr>
              <a:t>EV charging stations, natural gas filling stations, and hydrogen filling stations</a:t>
            </a:r>
          </a:p>
          <a:p>
            <a:pPr marL="1257300" lvl="2" indent="-457200">
              <a:spcBef>
                <a:spcPts val="0"/>
              </a:spcBef>
            </a:pPr>
            <a:r>
              <a:rPr lang="en-US" sz="1600" dirty="0" smtClean="0">
                <a:solidFill>
                  <a:schemeClr val="bg1"/>
                </a:solidFill>
              </a:rPr>
              <a:t>Pilot advanced fuel vehicles in public fleets</a:t>
            </a:r>
          </a:p>
          <a:p>
            <a:pPr marL="457200" indent="-457200">
              <a:spcBef>
                <a:spcPts val="0"/>
              </a:spcBef>
              <a:buAutoNum type="arabicPeriod" startAt="2"/>
            </a:pPr>
            <a:endParaRPr lang="en-US" sz="1400" dirty="0" smtClean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 smtClean="0">
                <a:solidFill>
                  <a:schemeClr val="bg1"/>
                </a:solidFill>
              </a:rPr>
              <a:t>4.         System efficiencies</a:t>
            </a:r>
          </a:p>
          <a:p>
            <a:pPr marL="1257300" lvl="2" indent="-457200">
              <a:spcBef>
                <a:spcPts val="0"/>
              </a:spcBef>
            </a:pPr>
            <a:r>
              <a:rPr lang="en-US" sz="1600" dirty="0" smtClean="0">
                <a:solidFill>
                  <a:schemeClr val="bg1"/>
                </a:solidFill>
              </a:rPr>
              <a:t>Promote anti-idling, maintenance and expansion of traffic light synchronization</a:t>
            </a:r>
          </a:p>
          <a:p>
            <a:pPr marL="1257300" lvl="2" indent="-457200">
              <a:spcBef>
                <a:spcPts val="0"/>
              </a:spcBef>
            </a:pPr>
            <a:r>
              <a:rPr lang="en-US" sz="1600" dirty="0" smtClean="0">
                <a:solidFill>
                  <a:schemeClr val="bg1"/>
                </a:solidFill>
              </a:rPr>
              <a:t>Preserve and enhance existing port services and markets </a:t>
            </a:r>
          </a:p>
          <a:p>
            <a:pPr marL="1257300" lvl="2" indent="-457200">
              <a:spcBef>
                <a:spcPts val="0"/>
              </a:spcBef>
            </a:pPr>
            <a:r>
              <a:rPr lang="en-US" sz="1600" dirty="0" smtClean="0">
                <a:solidFill>
                  <a:schemeClr val="bg1"/>
                </a:solidFill>
              </a:rPr>
              <a:t>Identify opportunities for mode shifting of freight</a:t>
            </a:r>
          </a:p>
          <a:p>
            <a:pPr marL="1257300" lvl="2" indent="-457200">
              <a:spcBef>
                <a:spcPts val="0"/>
              </a:spcBef>
            </a:pPr>
            <a:r>
              <a:rPr lang="en-US" sz="1600" dirty="0" smtClean="0">
                <a:solidFill>
                  <a:schemeClr val="bg1"/>
                </a:solidFill>
              </a:rPr>
              <a:t>Ensure strong regional coordination</a:t>
            </a:r>
          </a:p>
          <a:p>
            <a:pPr defTabSz="931774">
              <a:defRPr/>
            </a:pPr>
            <a:endParaRPr lang="en-US" dirty="0" smtClean="0"/>
          </a:p>
          <a:p>
            <a:pPr defTabSz="931774">
              <a:defRPr/>
            </a:pPr>
            <a:r>
              <a:rPr lang="en-US" dirty="0" smtClean="0"/>
              <a:t>Alternative fuels are currently one-third to one-half the price of gasoline and diesel.</a:t>
            </a:r>
          </a:p>
          <a:p>
            <a:pPr defTabSz="931774">
              <a:defRPr/>
            </a:pPr>
            <a:r>
              <a:rPr lang="en-US" dirty="0" smtClean="0"/>
              <a:t>-There are no ripe options in transportation</a:t>
            </a:r>
          </a:p>
          <a:p>
            <a:pPr defTabSz="931774">
              <a:defRPr/>
            </a:pPr>
            <a:r>
              <a:rPr lang="en-US" dirty="0" smtClean="0"/>
              <a:t>-How far do we want to go in investing in an infrastructure that would not be fully utilized right away?</a:t>
            </a:r>
          </a:p>
          <a:p>
            <a:pPr defTabSz="931774">
              <a:buFontTx/>
              <a:buChar char="-"/>
              <a:defRPr/>
            </a:pPr>
            <a:r>
              <a:rPr lang="en-US" dirty="0" smtClean="0"/>
              <a:t>Clean fuels infrastructure</a:t>
            </a:r>
          </a:p>
          <a:p>
            <a:pPr defTabSz="931774">
              <a:buFontTx/>
              <a:buChar char="-"/>
              <a:defRPr/>
            </a:pPr>
            <a:r>
              <a:rPr lang="en-US" dirty="0" smtClean="0"/>
              <a:t>Incentives to promote higher fuel economy traditional vehicles</a:t>
            </a:r>
          </a:p>
          <a:p>
            <a:pPr defTabSz="931774">
              <a:buFontTx/>
              <a:buChar char="-"/>
              <a:defRPr/>
            </a:pPr>
            <a:r>
              <a:rPr lang="en-US" dirty="0" smtClean="0"/>
              <a:t>Build out infrastructure</a:t>
            </a:r>
          </a:p>
          <a:p>
            <a:pPr marL="465887" lvl="1" defTabSz="931774">
              <a:buFontTx/>
              <a:buChar char="-"/>
              <a:defRPr/>
            </a:pPr>
            <a:r>
              <a:rPr lang="en-US" b="0" i="0" baseline="0" dirty="0" smtClean="0"/>
              <a:t>EV charging stations</a:t>
            </a:r>
          </a:p>
          <a:p>
            <a:pPr marL="465887" lvl="1" defTabSz="931774">
              <a:buFontTx/>
              <a:buChar char="-"/>
              <a:defRPr/>
            </a:pPr>
            <a:r>
              <a:rPr lang="en-US" b="0" i="0" baseline="0" dirty="0" smtClean="0"/>
              <a:t>NG filling stations</a:t>
            </a:r>
          </a:p>
          <a:p>
            <a:pPr marL="465887" lvl="1" defTabSz="931774">
              <a:buFontTx/>
              <a:buChar char="-"/>
              <a:defRPr/>
            </a:pPr>
            <a:r>
              <a:rPr lang="en-US" b="0" i="0" baseline="0" dirty="0" smtClean="0"/>
              <a:t>Fuel cell ** stations</a:t>
            </a:r>
          </a:p>
          <a:p>
            <a:pPr defTabSz="931774">
              <a:buFontTx/>
              <a:buChar char="-"/>
              <a:defRPr/>
            </a:pPr>
            <a:r>
              <a:rPr lang="en-US" b="0" i="0" baseline="0" dirty="0" smtClean="0"/>
              <a:t>Expand public transit as a way to provide alternatives to individual vehicles.</a:t>
            </a:r>
          </a:p>
          <a:p>
            <a:pPr marL="465887" lvl="1" defTabSz="931774">
              <a:buFontTx/>
              <a:buChar char="-"/>
              <a:defRPr/>
            </a:pPr>
            <a:r>
              <a:rPr lang="en-US" b="0" i="0" baseline="0" dirty="0" smtClean="0"/>
              <a:t>Additional parking at </a:t>
            </a:r>
            <a:r>
              <a:rPr lang="en-US" b="0" i="0" baseline="0" dirty="0" err="1" smtClean="0"/>
              <a:t>MetroNorth</a:t>
            </a:r>
            <a:r>
              <a:rPr lang="en-US" b="0" i="0" baseline="0" dirty="0" smtClean="0"/>
              <a:t> stations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4DE01-3532-45EB-A682-36F59A67C03C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jpeg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6705600" y="4800600"/>
            <a:ext cx="2438400" cy="1295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A7E"/>
              </a:solidFill>
            </a:endParaRPr>
          </a:p>
        </p:txBody>
      </p:sp>
      <p:pic>
        <p:nvPicPr>
          <p:cNvPr id="14" name="Picture 16" descr="DEEPsFirstslides2-8-12ONLY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800600"/>
            <a:ext cx="6737350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6" descr="DEEPLogoRectangleCOLORsmall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4953000"/>
            <a:ext cx="1962150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>
          <a:xfrm>
            <a:off x="0" y="6057900"/>
            <a:ext cx="9144000" cy="8001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2A7E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514" y="35052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FFFF"/>
                </a:solidFill>
              </a:rPr>
              <a:t>Connecticut Department of</a:t>
            </a:r>
          </a:p>
          <a:p>
            <a:r>
              <a:rPr lang="en-US" sz="3600" dirty="0" smtClean="0">
                <a:solidFill>
                  <a:srgbClr val="FFFFFF"/>
                </a:solidFill>
              </a:rPr>
              <a:t>Energy and Environmental Protection</a:t>
            </a: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6705600" y="4800600"/>
            <a:ext cx="2438400" cy="1295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A7E"/>
              </a:solidFill>
            </a:endParaRPr>
          </a:p>
        </p:txBody>
      </p:sp>
      <p:pic>
        <p:nvPicPr>
          <p:cNvPr id="10" name="Picture 16" descr="DEEPsFirstslides2-8-12ONLY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800600"/>
            <a:ext cx="6737350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" descr="DEEPLogoRectangleCOLORsmall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4953000"/>
            <a:ext cx="1962150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7"/>
          <p:cNvSpPr/>
          <p:nvPr userDrawn="1"/>
        </p:nvSpPr>
        <p:spPr>
          <a:xfrm>
            <a:off x="0" y="6057900"/>
            <a:ext cx="9144000" cy="8001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2A7E"/>
              </a:solidFill>
            </a:endParaRPr>
          </a:p>
        </p:txBody>
      </p:sp>
      <p:pic>
        <p:nvPicPr>
          <p:cNvPr id="21" name="Picture 8" descr="2012 sky.jpg"/>
          <p:cNvPicPr>
            <a:picLocks noChangeAspect="1"/>
          </p:cNvPicPr>
          <p:nvPr userDrawn="1"/>
        </p:nvPicPr>
        <p:blipFill>
          <a:blip r:embed="rId4" cstate="print"/>
          <a:srcRect t="17651" b="31863"/>
          <a:stretch>
            <a:fillRect/>
          </a:stretch>
        </p:blipFill>
        <p:spPr bwMode="auto">
          <a:xfrm>
            <a:off x="10" y="0"/>
            <a:ext cx="9144000" cy="3519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924043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415314"/>
            <a:ext cx="9144000" cy="44268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A7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0" y="6037943"/>
            <a:ext cx="9144000" cy="52637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2A7E"/>
              </a:solidFill>
            </a:endParaRPr>
          </a:p>
        </p:txBody>
      </p:sp>
      <p:sp>
        <p:nvSpPr>
          <p:cNvPr id="6" name="TextBox 35"/>
          <p:cNvSpPr txBox="1">
            <a:spLocks noChangeArrowheads="1"/>
          </p:cNvSpPr>
          <p:nvPr userDrawn="1"/>
        </p:nvSpPr>
        <p:spPr bwMode="auto">
          <a:xfrm>
            <a:off x="1143000" y="6103938"/>
            <a:ext cx="78708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002A7E"/>
                </a:solidFill>
              </a:rPr>
              <a:t>Connecticut Department of Energy and Environmental Protection</a:t>
            </a:r>
          </a:p>
        </p:txBody>
      </p:sp>
      <p:pic>
        <p:nvPicPr>
          <p:cNvPr id="5" name="Picture 7" descr="DEEPLogoRectangleCOLOR755px337px300dpi.gif"/>
          <p:cNvPicPr>
            <a:picLocks noChangeAspect="1"/>
          </p:cNvPicPr>
          <p:nvPr userDrawn="1"/>
        </p:nvPicPr>
        <p:blipFill>
          <a:blip r:embed="rId2" cstate="print"/>
          <a:srcRect r="64532"/>
          <a:stretch>
            <a:fillRect/>
          </a:stretch>
        </p:blipFill>
        <p:spPr bwMode="auto">
          <a:xfrm>
            <a:off x="292100" y="5774871"/>
            <a:ext cx="777875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4916487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0" name="Picture 9" descr="2012 sky.jpg"/>
          <p:cNvPicPr>
            <a:picLocks noChangeAspect="1"/>
          </p:cNvPicPr>
          <p:nvPr userDrawn="1"/>
        </p:nvPicPr>
        <p:blipFill>
          <a:blip r:embed="rId3" cstate="print"/>
          <a:srcRect t="49348" b="29885"/>
          <a:stretch>
            <a:fillRect/>
          </a:stretch>
        </p:blipFill>
        <p:spPr bwMode="auto">
          <a:xfrm>
            <a:off x="0" y="-457200"/>
            <a:ext cx="9144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8229600" cy="3733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 eaLnBrk="1" hangingPunct="1">
              <a:buFont typeface="Arial" pitchFamily="34" charset="0"/>
              <a:buNone/>
            </a:pPr>
            <a:r>
              <a:rPr lang="en-US" baseline="30000" smtClean="0">
                <a:solidFill>
                  <a:schemeClr val="bg1"/>
                </a:solidFill>
                <a:latin typeface="Berkeley-Medium"/>
              </a:rPr>
              <a:t>Click to edit Master text styles</a:t>
            </a:r>
          </a:p>
          <a:p>
            <a:pPr lvl="1" eaLnBrk="1" hangingPunct="1">
              <a:buFont typeface="Arial" pitchFamily="34" charset="0"/>
              <a:buNone/>
            </a:pPr>
            <a:r>
              <a:rPr lang="en-US" baseline="30000" smtClean="0">
                <a:solidFill>
                  <a:schemeClr val="bg1"/>
                </a:solidFill>
                <a:latin typeface="Berkeley-Medium"/>
              </a:rPr>
              <a:t>Second level</a:t>
            </a:r>
          </a:p>
          <a:p>
            <a:pPr lvl="2" eaLnBrk="1" hangingPunct="1">
              <a:buFont typeface="Arial" pitchFamily="34" charset="0"/>
              <a:buNone/>
            </a:pPr>
            <a:r>
              <a:rPr lang="en-US" baseline="30000" smtClean="0">
                <a:solidFill>
                  <a:schemeClr val="bg1"/>
                </a:solidFill>
                <a:latin typeface="Berkeley-Medium"/>
              </a:rPr>
              <a:t>Third level</a:t>
            </a:r>
          </a:p>
          <a:p>
            <a:pPr lvl="3" eaLnBrk="1" hangingPunct="1">
              <a:buFont typeface="Arial" pitchFamily="34" charset="0"/>
              <a:buNone/>
            </a:pPr>
            <a:r>
              <a:rPr lang="en-US" baseline="30000" smtClean="0">
                <a:solidFill>
                  <a:schemeClr val="bg1"/>
                </a:solidFill>
                <a:latin typeface="Berkeley-Medium"/>
              </a:rPr>
              <a:t>Fourth level</a:t>
            </a:r>
          </a:p>
          <a:p>
            <a:pPr lvl="4" eaLnBrk="1" hangingPunct="1">
              <a:buFont typeface="Arial" pitchFamily="34" charset="0"/>
              <a:buNone/>
            </a:pPr>
            <a:r>
              <a:rPr lang="en-US" baseline="30000" smtClean="0">
                <a:solidFill>
                  <a:schemeClr val="bg1"/>
                </a:solidFill>
                <a:latin typeface="Berkeley-Medium"/>
              </a:rPr>
              <a:t>Fifth level</a:t>
            </a:r>
            <a:endParaRPr lang="en-US" baseline="30000" dirty="0" smtClean="0">
              <a:solidFill>
                <a:schemeClr val="bg1"/>
              </a:solidFill>
              <a:latin typeface="Berkeley-Medium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20207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400800"/>
            <a:ext cx="9144000" cy="4571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A7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0" y="6037943"/>
            <a:ext cx="9144000" cy="52637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2A7E"/>
              </a:solidFill>
            </a:endParaRPr>
          </a:p>
        </p:txBody>
      </p:sp>
      <p:sp>
        <p:nvSpPr>
          <p:cNvPr id="6" name="TextBox 35"/>
          <p:cNvSpPr txBox="1">
            <a:spLocks noChangeArrowheads="1"/>
          </p:cNvSpPr>
          <p:nvPr userDrawn="1"/>
        </p:nvSpPr>
        <p:spPr bwMode="auto">
          <a:xfrm>
            <a:off x="1143000" y="6103938"/>
            <a:ext cx="78708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002A7E"/>
                </a:solidFill>
              </a:rPr>
              <a:t>Connecticut Department of Energy and Environmental Protection</a:t>
            </a:r>
          </a:p>
        </p:txBody>
      </p:sp>
      <p:pic>
        <p:nvPicPr>
          <p:cNvPr id="8" name="Picture 7" descr="DEEPLogoRectangleCOLOR755px337px300dpi.gif"/>
          <p:cNvPicPr>
            <a:picLocks noChangeAspect="1"/>
          </p:cNvPicPr>
          <p:nvPr userDrawn="1"/>
        </p:nvPicPr>
        <p:blipFill>
          <a:blip r:embed="rId2" cstate="print"/>
          <a:srcRect r="64532"/>
          <a:stretch>
            <a:fillRect/>
          </a:stretch>
        </p:blipFill>
        <p:spPr bwMode="auto">
          <a:xfrm>
            <a:off x="292100" y="5774871"/>
            <a:ext cx="777875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9144000" cy="72571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2A7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494631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A7E"/>
              </a:solidFill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0" y="0"/>
            <a:ext cx="9144000" cy="418737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2A7E"/>
              </a:solidFill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304800" y="1600200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Title of Presentation</a:t>
            </a:r>
            <a:endParaRPr lang="en-US" dirty="0"/>
          </a:p>
        </p:txBody>
      </p:sp>
      <p:sp>
        <p:nvSpPr>
          <p:cNvPr id="20" name="Rectangle 19"/>
          <p:cNvSpPr/>
          <p:nvPr userDrawn="1"/>
        </p:nvSpPr>
        <p:spPr bwMode="auto">
          <a:xfrm>
            <a:off x="0" y="6026150"/>
            <a:ext cx="9144000" cy="53816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2A7E"/>
              </a:solidFill>
            </a:endParaRPr>
          </a:p>
        </p:txBody>
      </p:sp>
      <p:sp>
        <p:nvSpPr>
          <p:cNvPr id="21" name="TextBox 35"/>
          <p:cNvSpPr txBox="1">
            <a:spLocks noChangeArrowheads="1"/>
          </p:cNvSpPr>
          <p:nvPr userDrawn="1"/>
        </p:nvSpPr>
        <p:spPr bwMode="auto">
          <a:xfrm>
            <a:off x="1143000" y="6103938"/>
            <a:ext cx="78708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002A7E"/>
                </a:solidFill>
              </a:rPr>
              <a:t>Connecticut Department of Energy and Environmental Protection</a:t>
            </a:r>
          </a:p>
        </p:txBody>
      </p:sp>
      <p:pic>
        <p:nvPicPr>
          <p:cNvPr id="19" name="Picture 7" descr="DEEPLogoRectangleCOLOR755px337px300dpi.gif"/>
          <p:cNvPicPr>
            <a:picLocks noChangeAspect="1"/>
          </p:cNvPicPr>
          <p:nvPr userDrawn="1"/>
        </p:nvPicPr>
        <p:blipFill>
          <a:blip r:embed="rId2" cstate="print"/>
          <a:srcRect r="64532"/>
          <a:stretch>
            <a:fillRect/>
          </a:stretch>
        </p:blipFill>
        <p:spPr bwMode="auto">
          <a:xfrm>
            <a:off x="292100" y="5774871"/>
            <a:ext cx="777875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8636835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8001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2A7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5106022" y="1130300"/>
            <a:ext cx="1931988" cy="1869420"/>
          </a:xfrm>
          <a:prstGeom prst="rect">
            <a:avLst/>
          </a:prstGeom>
          <a:solidFill>
            <a:schemeClr val="accent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2A7E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5114617" y="2993972"/>
            <a:ext cx="1923393" cy="1842921"/>
          </a:xfrm>
          <a:prstGeom prst="rect">
            <a:avLst/>
          </a:prstGeom>
          <a:solidFill>
            <a:schemeClr val="accent4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2A7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3194562" y="2994957"/>
            <a:ext cx="1923393" cy="1841936"/>
          </a:xfrm>
          <a:prstGeom prst="rect">
            <a:avLst/>
          </a:prstGeom>
          <a:solidFill>
            <a:schemeClr val="accent3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2A7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A7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0" y="6026150"/>
            <a:ext cx="9144000" cy="53816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2A7E"/>
              </a:solidFill>
            </a:endParaRPr>
          </a:p>
        </p:txBody>
      </p:sp>
      <p:pic>
        <p:nvPicPr>
          <p:cNvPr id="12" name="Picture 7" descr="DEEPLogoRectangleCOLOR755px337px300dpi.gif"/>
          <p:cNvPicPr>
            <a:picLocks noChangeAspect="1"/>
          </p:cNvPicPr>
          <p:nvPr userDrawn="1"/>
        </p:nvPicPr>
        <p:blipFill>
          <a:blip r:embed="rId2" cstate="print"/>
          <a:srcRect r="64532"/>
          <a:stretch>
            <a:fillRect/>
          </a:stretch>
        </p:blipFill>
        <p:spPr bwMode="auto">
          <a:xfrm>
            <a:off x="292100" y="5774871"/>
            <a:ext cx="777875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35"/>
          <p:cNvSpPr txBox="1">
            <a:spLocks noChangeArrowheads="1"/>
          </p:cNvSpPr>
          <p:nvPr userDrawn="1"/>
        </p:nvSpPr>
        <p:spPr bwMode="auto">
          <a:xfrm>
            <a:off x="1143000" y="6103938"/>
            <a:ext cx="78708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002A7E"/>
                </a:solidFill>
              </a:rPr>
              <a:t>Connecticut Department of Energy and Environmental Protection</a:t>
            </a:r>
          </a:p>
        </p:txBody>
      </p:sp>
      <p:sp>
        <p:nvSpPr>
          <p:cNvPr id="13" name="TextBox 7"/>
          <p:cNvSpPr txBox="1">
            <a:spLocks noChangeArrowheads="1"/>
          </p:cNvSpPr>
          <p:nvPr userDrawn="1"/>
        </p:nvSpPr>
        <p:spPr bwMode="auto">
          <a:xfrm rot="16200000">
            <a:off x="318244" y="2845747"/>
            <a:ext cx="28760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Impact on Agency Brand</a:t>
            </a:r>
          </a:p>
        </p:txBody>
      </p:sp>
      <p:sp>
        <p:nvSpPr>
          <p:cNvPr id="14" name="TextBox 8"/>
          <p:cNvSpPr txBox="1">
            <a:spLocks noChangeArrowheads="1"/>
          </p:cNvSpPr>
          <p:nvPr userDrawn="1"/>
        </p:nvSpPr>
        <p:spPr bwMode="auto">
          <a:xfrm>
            <a:off x="2695030" y="5665956"/>
            <a:ext cx="431491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Value to Staff</a:t>
            </a:r>
          </a:p>
        </p:txBody>
      </p:sp>
      <p:sp>
        <p:nvSpPr>
          <p:cNvPr id="15" name="TextBox 9"/>
          <p:cNvSpPr txBox="1">
            <a:spLocks noChangeArrowheads="1"/>
          </p:cNvSpPr>
          <p:nvPr userDrawn="1"/>
        </p:nvSpPr>
        <p:spPr bwMode="auto">
          <a:xfrm>
            <a:off x="1857808" y="1092198"/>
            <a:ext cx="115922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>
                <a:solidFill>
                  <a:srgbClr val="FFFFFF"/>
                </a:solidFill>
              </a:rPr>
              <a:t>High</a:t>
            </a:r>
          </a:p>
        </p:txBody>
      </p:sp>
      <p:sp>
        <p:nvSpPr>
          <p:cNvPr id="16" name="TextBox 10"/>
          <p:cNvSpPr txBox="1">
            <a:spLocks noChangeArrowheads="1"/>
          </p:cNvSpPr>
          <p:nvPr userDrawn="1"/>
        </p:nvSpPr>
        <p:spPr bwMode="auto">
          <a:xfrm>
            <a:off x="1986611" y="2902925"/>
            <a:ext cx="96602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>
                <a:solidFill>
                  <a:srgbClr val="FFFFFF"/>
                </a:solidFill>
              </a:rPr>
              <a:t>Medium</a:t>
            </a:r>
          </a:p>
        </p:txBody>
      </p:sp>
      <p:sp>
        <p:nvSpPr>
          <p:cNvPr id="17" name="TextBox 11"/>
          <p:cNvSpPr txBox="1">
            <a:spLocks noChangeArrowheads="1"/>
          </p:cNvSpPr>
          <p:nvPr userDrawn="1"/>
        </p:nvSpPr>
        <p:spPr bwMode="auto">
          <a:xfrm>
            <a:off x="1729007" y="4716094"/>
            <a:ext cx="148123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>
                <a:solidFill>
                  <a:srgbClr val="FFFFFF"/>
                </a:solidFill>
              </a:rPr>
              <a:t>Low</a:t>
            </a:r>
          </a:p>
        </p:txBody>
      </p:sp>
      <p:sp>
        <p:nvSpPr>
          <p:cNvPr id="18" name="TextBox 12"/>
          <p:cNvSpPr txBox="1">
            <a:spLocks noChangeArrowheads="1"/>
          </p:cNvSpPr>
          <p:nvPr userDrawn="1"/>
        </p:nvSpPr>
        <p:spPr bwMode="auto">
          <a:xfrm rot="18006833">
            <a:off x="2463916" y="5089698"/>
            <a:ext cx="93784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>
                <a:solidFill>
                  <a:srgbClr val="FFFFFF"/>
                </a:solidFill>
              </a:rPr>
              <a:t>None</a:t>
            </a:r>
          </a:p>
        </p:txBody>
      </p:sp>
      <p:sp>
        <p:nvSpPr>
          <p:cNvPr id="19" name="TextBox 13"/>
          <p:cNvSpPr txBox="1">
            <a:spLocks noChangeArrowheads="1"/>
          </p:cNvSpPr>
          <p:nvPr userDrawn="1"/>
        </p:nvSpPr>
        <p:spPr bwMode="auto">
          <a:xfrm rot="18006833">
            <a:off x="4336713" y="5136280"/>
            <a:ext cx="101597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>
                <a:solidFill>
                  <a:srgbClr val="FFFFFF"/>
                </a:solidFill>
              </a:rPr>
              <a:t>Little</a:t>
            </a:r>
          </a:p>
        </p:txBody>
      </p:sp>
      <p:sp>
        <p:nvSpPr>
          <p:cNvPr id="20" name="TextBox 14"/>
          <p:cNvSpPr txBox="1">
            <a:spLocks noChangeArrowheads="1"/>
          </p:cNvSpPr>
          <p:nvPr userDrawn="1"/>
        </p:nvSpPr>
        <p:spPr bwMode="auto">
          <a:xfrm rot="18006833">
            <a:off x="6229576" y="5119277"/>
            <a:ext cx="112121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>
                <a:solidFill>
                  <a:srgbClr val="FFFFFF"/>
                </a:solidFill>
              </a:rPr>
              <a:t>A Lot</a:t>
            </a:r>
          </a:p>
        </p:txBody>
      </p:sp>
      <p:sp>
        <p:nvSpPr>
          <p:cNvPr id="21" name="Rectangle 20"/>
          <p:cNvSpPr/>
          <p:nvPr userDrawn="1"/>
        </p:nvSpPr>
        <p:spPr bwMode="auto">
          <a:xfrm>
            <a:off x="3185967" y="1128713"/>
            <a:ext cx="1931988" cy="1869420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2A7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983543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A7E"/>
              </a:solidFill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0" y="6026150"/>
            <a:ext cx="9144000" cy="53816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2A7E"/>
              </a:solidFill>
            </a:endParaRPr>
          </a:p>
        </p:txBody>
      </p:sp>
      <p:sp>
        <p:nvSpPr>
          <p:cNvPr id="21" name="TextBox 35"/>
          <p:cNvSpPr txBox="1">
            <a:spLocks noChangeArrowheads="1"/>
          </p:cNvSpPr>
          <p:nvPr/>
        </p:nvSpPr>
        <p:spPr bwMode="auto">
          <a:xfrm>
            <a:off x="1143000" y="6103938"/>
            <a:ext cx="78708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002A7E"/>
                </a:solidFill>
              </a:rPr>
              <a:t>Connecticut Department of Energy and Environmental Protection</a:t>
            </a:r>
          </a:p>
        </p:txBody>
      </p:sp>
      <p:pic>
        <p:nvPicPr>
          <p:cNvPr id="19" name="Picture 7" descr="DEEPLogoRectangleCOLOR755px337px300dpi.gif"/>
          <p:cNvPicPr>
            <a:picLocks noChangeAspect="1"/>
          </p:cNvPicPr>
          <p:nvPr/>
        </p:nvPicPr>
        <p:blipFill>
          <a:blip r:embed="rId2" cstate="print"/>
          <a:srcRect r="64532"/>
          <a:stretch>
            <a:fillRect/>
          </a:stretch>
        </p:blipFill>
        <p:spPr bwMode="auto">
          <a:xfrm>
            <a:off x="292100" y="5753100"/>
            <a:ext cx="777875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 userDrawn="1"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A7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72571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2A7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0" y="6026150"/>
            <a:ext cx="9144000" cy="53816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2A7E"/>
              </a:solidFill>
            </a:endParaRPr>
          </a:p>
        </p:txBody>
      </p:sp>
      <p:sp>
        <p:nvSpPr>
          <p:cNvPr id="14" name="TextBox 35"/>
          <p:cNvSpPr txBox="1">
            <a:spLocks noChangeArrowheads="1"/>
          </p:cNvSpPr>
          <p:nvPr userDrawn="1"/>
        </p:nvSpPr>
        <p:spPr bwMode="auto">
          <a:xfrm>
            <a:off x="1143000" y="6103938"/>
            <a:ext cx="78708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002A7E"/>
                </a:solidFill>
              </a:rPr>
              <a:t>Connecticut Department of Energy and Environmental Protection</a:t>
            </a:r>
          </a:p>
        </p:txBody>
      </p:sp>
      <p:pic>
        <p:nvPicPr>
          <p:cNvPr id="15" name="Picture 7" descr="DEEPLogoRectangleCOLOR755px337px300dpi.gif"/>
          <p:cNvPicPr>
            <a:picLocks noChangeAspect="1"/>
          </p:cNvPicPr>
          <p:nvPr userDrawn="1"/>
        </p:nvPicPr>
        <p:blipFill>
          <a:blip r:embed="rId2" cstate="print"/>
          <a:srcRect r="64532"/>
          <a:stretch>
            <a:fillRect/>
          </a:stretch>
        </p:blipFill>
        <p:spPr bwMode="auto">
          <a:xfrm>
            <a:off x="292100" y="5774871"/>
            <a:ext cx="777875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Content Placeholder 2"/>
          <p:cNvSpPr>
            <a:spLocks noGrp="1"/>
          </p:cNvSpPr>
          <p:nvPr userDrawn="1">
            <p:ph idx="1"/>
          </p:nvPr>
        </p:nvSpPr>
        <p:spPr>
          <a:xfrm>
            <a:off x="609600" y="1447800"/>
            <a:ext cx="8229600" cy="3733800"/>
          </a:xfrm>
          <a:prstGeom prst="rect">
            <a:avLst/>
          </a:prstGeom>
        </p:spPr>
        <p:txBody>
          <a:bodyPr/>
          <a:lstStyle/>
          <a:p>
            <a:pPr lvl="0" eaLnBrk="1" hangingPunct="1">
              <a:buFont typeface="Arial" pitchFamily="34" charset="0"/>
              <a:buNone/>
            </a:pPr>
            <a:r>
              <a:rPr lang="en-US" baseline="30000" smtClean="0">
                <a:solidFill>
                  <a:schemeClr val="bg1"/>
                </a:solidFill>
                <a:latin typeface="Berkeley-Medium"/>
              </a:rPr>
              <a:t>Click to edit Master text styles</a:t>
            </a:r>
          </a:p>
          <a:p>
            <a:pPr lvl="1" eaLnBrk="1" hangingPunct="1">
              <a:buFont typeface="Arial" pitchFamily="34" charset="0"/>
              <a:buNone/>
            </a:pPr>
            <a:r>
              <a:rPr lang="en-US" baseline="30000" smtClean="0">
                <a:solidFill>
                  <a:schemeClr val="bg1"/>
                </a:solidFill>
                <a:latin typeface="Berkeley-Medium"/>
              </a:rPr>
              <a:t>Second level</a:t>
            </a:r>
          </a:p>
          <a:p>
            <a:pPr lvl="2" eaLnBrk="1" hangingPunct="1">
              <a:buFont typeface="Arial" pitchFamily="34" charset="0"/>
              <a:buNone/>
            </a:pPr>
            <a:r>
              <a:rPr lang="en-US" baseline="30000" smtClean="0">
                <a:solidFill>
                  <a:schemeClr val="bg1"/>
                </a:solidFill>
                <a:latin typeface="Berkeley-Medium"/>
              </a:rPr>
              <a:t>Third level</a:t>
            </a:r>
          </a:p>
          <a:p>
            <a:pPr lvl="3" eaLnBrk="1" hangingPunct="1">
              <a:buFont typeface="Arial" pitchFamily="34" charset="0"/>
              <a:buNone/>
            </a:pPr>
            <a:r>
              <a:rPr lang="en-US" baseline="30000" smtClean="0">
                <a:solidFill>
                  <a:schemeClr val="bg1"/>
                </a:solidFill>
                <a:latin typeface="Berkeley-Medium"/>
              </a:rPr>
              <a:t>Fourth level</a:t>
            </a:r>
          </a:p>
          <a:p>
            <a:pPr lvl="4" eaLnBrk="1" hangingPunct="1">
              <a:buFont typeface="Arial" pitchFamily="34" charset="0"/>
              <a:buNone/>
            </a:pPr>
            <a:r>
              <a:rPr lang="en-US" baseline="30000" smtClean="0">
                <a:solidFill>
                  <a:schemeClr val="bg1"/>
                </a:solidFill>
                <a:latin typeface="Berkeley-Medium"/>
              </a:rPr>
              <a:t>Fifth level</a:t>
            </a:r>
            <a:endParaRPr lang="en-US" baseline="30000" dirty="0" smtClean="0">
              <a:solidFill>
                <a:schemeClr val="bg1"/>
              </a:solidFill>
              <a:latin typeface="Berkeley-Medium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541608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415314"/>
            <a:ext cx="9144000" cy="44268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A7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0" y="6037943"/>
            <a:ext cx="9144000" cy="52637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2A7E"/>
              </a:solidFill>
            </a:endParaRPr>
          </a:p>
        </p:txBody>
      </p:sp>
      <p:sp>
        <p:nvSpPr>
          <p:cNvPr id="6" name="TextBox 35"/>
          <p:cNvSpPr txBox="1">
            <a:spLocks noChangeArrowheads="1"/>
          </p:cNvSpPr>
          <p:nvPr userDrawn="1"/>
        </p:nvSpPr>
        <p:spPr bwMode="auto">
          <a:xfrm>
            <a:off x="1143000" y="6103938"/>
            <a:ext cx="78708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002A7E"/>
                </a:solidFill>
              </a:rPr>
              <a:t>Connecticut Department of Energy and Environmental Protection</a:t>
            </a:r>
          </a:p>
        </p:txBody>
      </p:sp>
      <p:pic>
        <p:nvPicPr>
          <p:cNvPr id="5" name="Picture 7" descr="DEEPLogoRectangleCOLOR755px337px300dpi.gif"/>
          <p:cNvPicPr>
            <a:picLocks noChangeAspect="1"/>
          </p:cNvPicPr>
          <p:nvPr userDrawn="1"/>
        </p:nvPicPr>
        <p:blipFill>
          <a:blip r:embed="rId2" cstate="print"/>
          <a:srcRect r="64532"/>
          <a:stretch>
            <a:fillRect/>
          </a:stretch>
        </p:blipFill>
        <p:spPr bwMode="auto">
          <a:xfrm>
            <a:off x="292100" y="5774871"/>
            <a:ext cx="777875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4916487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0" name="Picture 9" descr="2012 sky.jpg"/>
          <p:cNvPicPr>
            <a:picLocks noChangeAspect="1"/>
          </p:cNvPicPr>
          <p:nvPr userDrawn="1"/>
        </p:nvPicPr>
        <p:blipFill>
          <a:blip r:embed="rId3" cstate="print"/>
          <a:srcRect t="49348" b="29885"/>
          <a:stretch>
            <a:fillRect/>
          </a:stretch>
        </p:blipFill>
        <p:spPr bwMode="auto">
          <a:xfrm>
            <a:off x="0" y="-457200"/>
            <a:ext cx="9144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8229600" cy="3733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 eaLnBrk="1" hangingPunct="1">
              <a:buFont typeface="Arial" pitchFamily="34" charset="0"/>
              <a:buNone/>
            </a:pPr>
            <a:r>
              <a:rPr lang="en-US" baseline="30000" smtClean="0">
                <a:solidFill>
                  <a:schemeClr val="bg1"/>
                </a:solidFill>
                <a:latin typeface="Berkeley-Medium"/>
              </a:rPr>
              <a:t>Click to edit Master text styles</a:t>
            </a:r>
          </a:p>
          <a:p>
            <a:pPr lvl="1" eaLnBrk="1" hangingPunct="1">
              <a:buFont typeface="Arial" pitchFamily="34" charset="0"/>
              <a:buNone/>
            </a:pPr>
            <a:r>
              <a:rPr lang="en-US" baseline="30000" smtClean="0">
                <a:solidFill>
                  <a:schemeClr val="bg1"/>
                </a:solidFill>
                <a:latin typeface="Berkeley-Medium"/>
              </a:rPr>
              <a:t>Second level</a:t>
            </a:r>
          </a:p>
          <a:p>
            <a:pPr lvl="2" eaLnBrk="1" hangingPunct="1">
              <a:buFont typeface="Arial" pitchFamily="34" charset="0"/>
              <a:buNone/>
            </a:pPr>
            <a:r>
              <a:rPr lang="en-US" baseline="30000" smtClean="0">
                <a:solidFill>
                  <a:schemeClr val="bg1"/>
                </a:solidFill>
                <a:latin typeface="Berkeley-Medium"/>
              </a:rPr>
              <a:t>Third level</a:t>
            </a:r>
          </a:p>
          <a:p>
            <a:pPr lvl="3" eaLnBrk="1" hangingPunct="1">
              <a:buFont typeface="Arial" pitchFamily="34" charset="0"/>
              <a:buNone/>
            </a:pPr>
            <a:r>
              <a:rPr lang="en-US" baseline="30000" smtClean="0">
                <a:solidFill>
                  <a:schemeClr val="bg1"/>
                </a:solidFill>
                <a:latin typeface="Berkeley-Medium"/>
              </a:rPr>
              <a:t>Fourth level</a:t>
            </a:r>
          </a:p>
          <a:p>
            <a:pPr lvl="4" eaLnBrk="1" hangingPunct="1">
              <a:buFont typeface="Arial" pitchFamily="34" charset="0"/>
              <a:buNone/>
            </a:pPr>
            <a:r>
              <a:rPr lang="en-US" baseline="30000" smtClean="0">
                <a:solidFill>
                  <a:schemeClr val="bg1"/>
                </a:solidFill>
                <a:latin typeface="Berkeley-Medium"/>
              </a:rPr>
              <a:t>Fifth level</a:t>
            </a:r>
            <a:endParaRPr lang="en-US" baseline="30000" dirty="0" smtClean="0">
              <a:solidFill>
                <a:schemeClr val="bg1"/>
              </a:solidFill>
              <a:latin typeface="Berkeley-Medium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891220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400800"/>
            <a:ext cx="9144000" cy="4571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A7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0" y="6037943"/>
            <a:ext cx="9144000" cy="52637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2A7E"/>
              </a:solidFill>
            </a:endParaRPr>
          </a:p>
        </p:txBody>
      </p:sp>
      <p:sp>
        <p:nvSpPr>
          <p:cNvPr id="6" name="TextBox 35"/>
          <p:cNvSpPr txBox="1">
            <a:spLocks noChangeArrowheads="1"/>
          </p:cNvSpPr>
          <p:nvPr userDrawn="1"/>
        </p:nvSpPr>
        <p:spPr bwMode="auto">
          <a:xfrm>
            <a:off x="1143000" y="6103938"/>
            <a:ext cx="78708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002A7E"/>
                </a:solidFill>
              </a:rPr>
              <a:t>Connecticut Department of Energy and Environmental Protection</a:t>
            </a:r>
          </a:p>
        </p:txBody>
      </p:sp>
      <p:pic>
        <p:nvPicPr>
          <p:cNvPr id="8" name="Picture 7" descr="DEEPLogoRectangleCOLOR755px337px300dpi.gif"/>
          <p:cNvPicPr>
            <a:picLocks noChangeAspect="1"/>
          </p:cNvPicPr>
          <p:nvPr userDrawn="1"/>
        </p:nvPicPr>
        <p:blipFill>
          <a:blip r:embed="rId2" cstate="print"/>
          <a:srcRect r="64532"/>
          <a:stretch>
            <a:fillRect/>
          </a:stretch>
        </p:blipFill>
        <p:spPr bwMode="auto">
          <a:xfrm>
            <a:off x="292100" y="5774871"/>
            <a:ext cx="777875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9144000" cy="72571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2A7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099014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A7E"/>
              </a:solidFill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0" y="0"/>
            <a:ext cx="9144000" cy="418737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2A7E"/>
              </a:solidFill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304800" y="1600200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Title of Presentation</a:t>
            </a:r>
            <a:endParaRPr lang="en-US" dirty="0"/>
          </a:p>
        </p:txBody>
      </p:sp>
      <p:sp>
        <p:nvSpPr>
          <p:cNvPr id="20" name="Rectangle 19"/>
          <p:cNvSpPr/>
          <p:nvPr userDrawn="1"/>
        </p:nvSpPr>
        <p:spPr bwMode="auto">
          <a:xfrm>
            <a:off x="0" y="6026150"/>
            <a:ext cx="9144000" cy="53816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2A7E"/>
              </a:solidFill>
            </a:endParaRPr>
          </a:p>
        </p:txBody>
      </p:sp>
      <p:sp>
        <p:nvSpPr>
          <p:cNvPr id="21" name="TextBox 35"/>
          <p:cNvSpPr txBox="1">
            <a:spLocks noChangeArrowheads="1"/>
          </p:cNvSpPr>
          <p:nvPr userDrawn="1"/>
        </p:nvSpPr>
        <p:spPr bwMode="auto">
          <a:xfrm>
            <a:off x="1143000" y="6103938"/>
            <a:ext cx="78708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002A7E"/>
                </a:solidFill>
              </a:rPr>
              <a:t>Connecticut Department of Energy and Environmental Protection</a:t>
            </a:r>
          </a:p>
        </p:txBody>
      </p:sp>
      <p:pic>
        <p:nvPicPr>
          <p:cNvPr id="19" name="Picture 7" descr="DEEPLogoRectangleCOLOR755px337px300dpi.gif"/>
          <p:cNvPicPr>
            <a:picLocks noChangeAspect="1"/>
          </p:cNvPicPr>
          <p:nvPr userDrawn="1"/>
        </p:nvPicPr>
        <p:blipFill>
          <a:blip r:embed="rId2" cstate="print"/>
          <a:srcRect r="64532"/>
          <a:stretch>
            <a:fillRect/>
          </a:stretch>
        </p:blipFill>
        <p:spPr bwMode="auto">
          <a:xfrm>
            <a:off x="292100" y="5774871"/>
            <a:ext cx="777875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1448194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8001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2A7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5106022" y="1130300"/>
            <a:ext cx="1931988" cy="1869420"/>
          </a:xfrm>
          <a:prstGeom prst="rect">
            <a:avLst/>
          </a:prstGeom>
          <a:solidFill>
            <a:schemeClr val="accent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2A7E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5114617" y="2993972"/>
            <a:ext cx="1923393" cy="1842921"/>
          </a:xfrm>
          <a:prstGeom prst="rect">
            <a:avLst/>
          </a:prstGeom>
          <a:solidFill>
            <a:schemeClr val="accent4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2A7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3194562" y="2994957"/>
            <a:ext cx="1923393" cy="1841936"/>
          </a:xfrm>
          <a:prstGeom prst="rect">
            <a:avLst/>
          </a:prstGeom>
          <a:solidFill>
            <a:schemeClr val="accent3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2A7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A7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0" y="6026150"/>
            <a:ext cx="9144000" cy="53816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2A7E"/>
              </a:solidFill>
            </a:endParaRPr>
          </a:p>
        </p:txBody>
      </p:sp>
      <p:pic>
        <p:nvPicPr>
          <p:cNvPr id="12" name="Picture 7" descr="DEEPLogoRectangleCOLOR755px337px300dpi.gif"/>
          <p:cNvPicPr>
            <a:picLocks noChangeAspect="1"/>
          </p:cNvPicPr>
          <p:nvPr userDrawn="1"/>
        </p:nvPicPr>
        <p:blipFill>
          <a:blip r:embed="rId2" cstate="print"/>
          <a:srcRect r="64532"/>
          <a:stretch>
            <a:fillRect/>
          </a:stretch>
        </p:blipFill>
        <p:spPr bwMode="auto">
          <a:xfrm>
            <a:off x="292100" y="5774871"/>
            <a:ext cx="777875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35"/>
          <p:cNvSpPr txBox="1">
            <a:spLocks noChangeArrowheads="1"/>
          </p:cNvSpPr>
          <p:nvPr userDrawn="1"/>
        </p:nvSpPr>
        <p:spPr bwMode="auto">
          <a:xfrm>
            <a:off x="1143000" y="6103938"/>
            <a:ext cx="78708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002A7E"/>
                </a:solidFill>
              </a:rPr>
              <a:t>Connecticut Department of Energy and Environmental Protection</a:t>
            </a:r>
          </a:p>
        </p:txBody>
      </p:sp>
      <p:sp>
        <p:nvSpPr>
          <p:cNvPr id="13" name="TextBox 7"/>
          <p:cNvSpPr txBox="1">
            <a:spLocks noChangeArrowheads="1"/>
          </p:cNvSpPr>
          <p:nvPr userDrawn="1"/>
        </p:nvSpPr>
        <p:spPr bwMode="auto">
          <a:xfrm rot="16200000">
            <a:off x="318244" y="2845747"/>
            <a:ext cx="28760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Impact on Agency Brand</a:t>
            </a:r>
          </a:p>
        </p:txBody>
      </p:sp>
      <p:sp>
        <p:nvSpPr>
          <p:cNvPr id="14" name="TextBox 8"/>
          <p:cNvSpPr txBox="1">
            <a:spLocks noChangeArrowheads="1"/>
          </p:cNvSpPr>
          <p:nvPr userDrawn="1"/>
        </p:nvSpPr>
        <p:spPr bwMode="auto">
          <a:xfrm>
            <a:off x="2695030" y="5665956"/>
            <a:ext cx="431491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Value to Staff</a:t>
            </a:r>
          </a:p>
        </p:txBody>
      </p:sp>
      <p:sp>
        <p:nvSpPr>
          <p:cNvPr id="15" name="TextBox 9"/>
          <p:cNvSpPr txBox="1">
            <a:spLocks noChangeArrowheads="1"/>
          </p:cNvSpPr>
          <p:nvPr userDrawn="1"/>
        </p:nvSpPr>
        <p:spPr bwMode="auto">
          <a:xfrm>
            <a:off x="1857808" y="1092198"/>
            <a:ext cx="115922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>
                <a:solidFill>
                  <a:srgbClr val="FFFFFF"/>
                </a:solidFill>
              </a:rPr>
              <a:t>High</a:t>
            </a:r>
          </a:p>
        </p:txBody>
      </p:sp>
      <p:sp>
        <p:nvSpPr>
          <p:cNvPr id="16" name="TextBox 10"/>
          <p:cNvSpPr txBox="1">
            <a:spLocks noChangeArrowheads="1"/>
          </p:cNvSpPr>
          <p:nvPr userDrawn="1"/>
        </p:nvSpPr>
        <p:spPr bwMode="auto">
          <a:xfrm>
            <a:off x="1986611" y="2902925"/>
            <a:ext cx="96602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>
                <a:solidFill>
                  <a:srgbClr val="FFFFFF"/>
                </a:solidFill>
              </a:rPr>
              <a:t>Medium</a:t>
            </a:r>
          </a:p>
        </p:txBody>
      </p:sp>
      <p:sp>
        <p:nvSpPr>
          <p:cNvPr id="17" name="TextBox 11"/>
          <p:cNvSpPr txBox="1">
            <a:spLocks noChangeArrowheads="1"/>
          </p:cNvSpPr>
          <p:nvPr userDrawn="1"/>
        </p:nvSpPr>
        <p:spPr bwMode="auto">
          <a:xfrm>
            <a:off x="1729007" y="4716094"/>
            <a:ext cx="148123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>
                <a:solidFill>
                  <a:srgbClr val="FFFFFF"/>
                </a:solidFill>
              </a:rPr>
              <a:t>Low</a:t>
            </a:r>
          </a:p>
        </p:txBody>
      </p:sp>
      <p:sp>
        <p:nvSpPr>
          <p:cNvPr id="18" name="TextBox 12"/>
          <p:cNvSpPr txBox="1">
            <a:spLocks noChangeArrowheads="1"/>
          </p:cNvSpPr>
          <p:nvPr userDrawn="1"/>
        </p:nvSpPr>
        <p:spPr bwMode="auto">
          <a:xfrm rot="18006833">
            <a:off x="2463916" y="5089698"/>
            <a:ext cx="93784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>
                <a:solidFill>
                  <a:srgbClr val="FFFFFF"/>
                </a:solidFill>
              </a:rPr>
              <a:t>None</a:t>
            </a:r>
          </a:p>
        </p:txBody>
      </p:sp>
      <p:sp>
        <p:nvSpPr>
          <p:cNvPr id="19" name="TextBox 13"/>
          <p:cNvSpPr txBox="1">
            <a:spLocks noChangeArrowheads="1"/>
          </p:cNvSpPr>
          <p:nvPr userDrawn="1"/>
        </p:nvSpPr>
        <p:spPr bwMode="auto">
          <a:xfrm rot="18006833">
            <a:off x="4336713" y="5136280"/>
            <a:ext cx="101597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>
                <a:solidFill>
                  <a:srgbClr val="FFFFFF"/>
                </a:solidFill>
              </a:rPr>
              <a:t>Little</a:t>
            </a:r>
          </a:p>
        </p:txBody>
      </p:sp>
      <p:sp>
        <p:nvSpPr>
          <p:cNvPr id="20" name="TextBox 14"/>
          <p:cNvSpPr txBox="1">
            <a:spLocks noChangeArrowheads="1"/>
          </p:cNvSpPr>
          <p:nvPr userDrawn="1"/>
        </p:nvSpPr>
        <p:spPr bwMode="auto">
          <a:xfrm rot="18006833">
            <a:off x="6229576" y="5119277"/>
            <a:ext cx="112121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>
                <a:solidFill>
                  <a:srgbClr val="FFFFFF"/>
                </a:solidFill>
              </a:rPr>
              <a:t>A Lot</a:t>
            </a:r>
          </a:p>
        </p:txBody>
      </p:sp>
      <p:sp>
        <p:nvSpPr>
          <p:cNvPr id="21" name="Rectangle 20"/>
          <p:cNvSpPr/>
          <p:nvPr userDrawn="1"/>
        </p:nvSpPr>
        <p:spPr bwMode="auto">
          <a:xfrm>
            <a:off x="3185967" y="1128713"/>
            <a:ext cx="1931988" cy="1869420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2A7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66709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A7E"/>
              </a:solidFill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0" y="6026150"/>
            <a:ext cx="9144000" cy="53816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2A7E"/>
              </a:solidFill>
            </a:endParaRPr>
          </a:p>
        </p:txBody>
      </p:sp>
      <p:sp>
        <p:nvSpPr>
          <p:cNvPr id="21" name="TextBox 35"/>
          <p:cNvSpPr txBox="1">
            <a:spLocks noChangeArrowheads="1"/>
          </p:cNvSpPr>
          <p:nvPr/>
        </p:nvSpPr>
        <p:spPr bwMode="auto">
          <a:xfrm>
            <a:off x="1143000" y="6103938"/>
            <a:ext cx="78708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002A7E"/>
                </a:solidFill>
              </a:rPr>
              <a:t>Connecticut Department of Energy and Environmental Protection</a:t>
            </a:r>
          </a:p>
        </p:txBody>
      </p:sp>
      <p:pic>
        <p:nvPicPr>
          <p:cNvPr id="19" name="Picture 7" descr="DEEPLogoRectangleCOLOR755px337px300dpi.gif"/>
          <p:cNvPicPr>
            <a:picLocks noChangeAspect="1"/>
          </p:cNvPicPr>
          <p:nvPr/>
        </p:nvPicPr>
        <p:blipFill>
          <a:blip r:embed="rId2" cstate="print"/>
          <a:srcRect r="64532"/>
          <a:stretch>
            <a:fillRect/>
          </a:stretch>
        </p:blipFill>
        <p:spPr bwMode="auto">
          <a:xfrm>
            <a:off x="292100" y="5753100"/>
            <a:ext cx="777875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 userDrawn="1"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A7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72571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2A7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0" y="6026150"/>
            <a:ext cx="9144000" cy="53816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2A7E"/>
              </a:solidFill>
            </a:endParaRPr>
          </a:p>
        </p:txBody>
      </p:sp>
      <p:sp>
        <p:nvSpPr>
          <p:cNvPr id="14" name="TextBox 35"/>
          <p:cNvSpPr txBox="1">
            <a:spLocks noChangeArrowheads="1"/>
          </p:cNvSpPr>
          <p:nvPr userDrawn="1"/>
        </p:nvSpPr>
        <p:spPr bwMode="auto">
          <a:xfrm>
            <a:off x="1143000" y="6103938"/>
            <a:ext cx="78708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002A7E"/>
                </a:solidFill>
              </a:rPr>
              <a:t>Connecticut Department of Energy and Environmental Protection</a:t>
            </a:r>
          </a:p>
        </p:txBody>
      </p:sp>
      <p:pic>
        <p:nvPicPr>
          <p:cNvPr id="15" name="Picture 7" descr="DEEPLogoRectangleCOLOR755px337px300dpi.gif"/>
          <p:cNvPicPr>
            <a:picLocks noChangeAspect="1"/>
          </p:cNvPicPr>
          <p:nvPr userDrawn="1"/>
        </p:nvPicPr>
        <p:blipFill>
          <a:blip r:embed="rId2" cstate="print"/>
          <a:srcRect r="64532"/>
          <a:stretch>
            <a:fillRect/>
          </a:stretch>
        </p:blipFill>
        <p:spPr bwMode="auto">
          <a:xfrm>
            <a:off x="292100" y="5774871"/>
            <a:ext cx="777875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Content Placeholder 2"/>
          <p:cNvSpPr>
            <a:spLocks noGrp="1"/>
          </p:cNvSpPr>
          <p:nvPr userDrawn="1">
            <p:ph idx="1"/>
          </p:nvPr>
        </p:nvSpPr>
        <p:spPr>
          <a:xfrm>
            <a:off x="609600" y="1447800"/>
            <a:ext cx="8229600" cy="3733800"/>
          </a:xfrm>
          <a:prstGeom prst="rect">
            <a:avLst/>
          </a:prstGeom>
        </p:spPr>
        <p:txBody>
          <a:bodyPr/>
          <a:lstStyle/>
          <a:p>
            <a:pPr lvl="0" eaLnBrk="1" hangingPunct="1">
              <a:buFont typeface="Arial" pitchFamily="34" charset="0"/>
              <a:buNone/>
            </a:pPr>
            <a:r>
              <a:rPr lang="en-US" baseline="30000" smtClean="0">
                <a:solidFill>
                  <a:schemeClr val="bg1"/>
                </a:solidFill>
                <a:latin typeface="Berkeley-Medium"/>
              </a:rPr>
              <a:t>Click to edit Master text styles</a:t>
            </a:r>
          </a:p>
          <a:p>
            <a:pPr lvl="1" eaLnBrk="1" hangingPunct="1">
              <a:buFont typeface="Arial" pitchFamily="34" charset="0"/>
              <a:buNone/>
            </a:pPr>
            <a:r>
              <a:rPr lang="en-US" baseline="30000" smtClean="0">
                <a:solidFill>
                  <a:schemeClr val="bg1"/>
                </a:solidFill>
                <a:latin typeface="Berkeley-Medium"/>
              </a:rPr>
              <a:t>Second level</a:t>
            </a:r>
          </a:p>
          <a:p>
            <a:pPr lvl="2" eaLnBrk="1" hangingPunct="1">
              <a:buFont typeface="Arial" pitchFamily="34" charset="0"/>
              <a:buNone/>
            </a:pPr>
            <a:r>
              <a:rPr lang="en-US" baseline="30000" smtClean="0">
                <a:solidFill>
                  <a:schemeClr val="bg1"/>
                </a:solidFill>
                <a:latin typeface="Berkeley-Medium"/>
              </a:rPr>
              <a:t>Third level</a:t>
            </a:r>
          </a:p>
          <a:p>
            <a:pPr lvl="3" eaLnBrk="1" hangingPunct="1">
              <a:buFont typeface="Arial" pitchFamily="34" charset="0"/>
              <a:buNone/>
            </a:pPr>
            <a:r>
              <a:rPr lang="en-US" baseline="30000" smtClean="0">
                <a:solidFill>
                  <a:schemeClr val="bg1"/>
                </a:solidFill>
                <a:latin typeface="Berkeley-Medium"/>
              </a:rPr>
              <a:t>Fourth level</a:t>
            </a:r>
          </a:p>
          <a:p>
            <a:pPr lvl="4" eaLnBrk="1" hangingPunct="1">
              <a:buFont typeface="Arial" pitchFamily="34" charset="0"/>
              <a:buNone/>
            </a:pPr>
            <a:r>
              <a:rPr lang="en-US" baseline="30000" smtClean="0">
                <a:solidFill>
                  <a:schemeClr val="bg1"/>
                </a:solidFill>
                <a:latin typeface="Berkeley-Medium"/>
              </a:rPr>
              <a:t>Fifth level</a:t>
            </a:r>
            <a:endParaRPr lang="en-US" baseline="30000" dirty="0" smtClean="0">
              <a:solidFill>
                <a:schemeClr val="bg1"/>
              </a:solidFill>
              <a:latin typeface="Berkeley-Medium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114977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A7E"/>
              </a:solidFill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0" y="0"/>
            <a:ext cx="9144000" cy="418737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2A7E"/>
              </a:solidFill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304800" y="1600200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Title of Presentation</a:t>
            </a:r>
            <a:endParaRPr lang="en-US" dirty="0"/>
          </a:p>
        </p:txBody>
      </p:sp>
      <p:sp>
        <p:nvSpPr>
          <p:cNvPr id="20" name="Rectangle 19"/>
          <p:cNvSpPr/>
          <p:nvPr userDrawn="1"/>
        </p:nvSpPr>
        <p:spPr bwMode="auto">
          <a:xfrm>
            <a:off x="0" y="6026150"/>
            <a:ext cx="9144000" cy="53816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2A7E"/>
              </a:solidFill>
            </a:endParaRPr>
          </a:p>
        </p:txBody>
      </p:sp>
      <p:sp>
        <p:nvSpPr>
          <p:cNvPr id="21" name="TextBox 35"/>
          <p:cNvSpPr txBox="1">
            <a:spLocks noChangeArrowheads="1"/>
          </p:cNvSpPr>
          <p:nvPr userDrawn="1"/>
        </p:nvSpPr>
        <p:spPr bwMode="auto">
          <a:xfrm>
            <a:off x="1143000" y="6103938"/>
            <a:ext cx="78708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002A7E"/>
                </a:solidFill>
              </a:rPr>
              <a:t>Connecticut Department of Energy and Environmental Protection</a:t>
            </a:r>
          </a:p>
        </p:txBody>
      </p:sp>
      <p:pic>
        <p:nvPicPr>
          <p:cNvPr id="19" name="Picture 7" descr="DEEPLogoRectangleCOLOR755px337px300dpi.gif"/>
          <p:cNvPicPr>
            <a:picLocks noChangeAspect="1"/>
          </p:cNvPicPr>
          <p:nvPr userDrawn="1"/>
        </p:nvPicPr>
        <p:blipFill>
          <a:blip r:embed="rId2" cstate="print"/>
          <a:srcRect r="64532"/>
          <a:stretch>
            <a:fillRect/>
          </a:stretch>
        </p:blipFill>
        <p:spPr bwMode="auto">
          <a:xfrm>
            <a:off x="292100" y="5774871"/>
            <a:ext cx="777875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9424165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415314"/>
            <a:ext cx="9144000" cy="44268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A7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0" y="6037943"/>
            <a:ext cx="9144000" cy="52637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2A7E"/>
              </a:solidFill>
            </a:endParaRPr>
          </a:p>
        </p:txBody>
      </p:sp>
      <p:sp>
        <p:nvSpPr>
          <p:cNvPr id="6" name="TextBox 35"/>
          <p:cNvSpPr txBox="1">
            <a:spLocks noChangeArrowheads="1"/>
          </p:cNvSpPr>
          <p:nvPr userDrawn="1"/>
        </p:nvSpPr>
        <p:spPr bwMode="auto">
          <a:xfrm>
            <a:off x="1143000" y="6103938"/>
            <a:ext cx="78708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002A7E"/>
                </a:solidFill>
              </a:rPr>
              <a:t>Connecticut Department of Energy and Environmental Protection</a:t>
            </a:r>
          </a:p>
        </p:txBody>
      </p:sp>
      <p:pic>
        <p:nvPicPr>
          <p:cNvPr id="5" name="Picture 7" descr="DEEPLogoRectangleCOLOR755px337px300dpi.gif"/>
          <p:cNvPicPr>
            <a:picLocks noChangeAspect="1"/>
          </p:cNvPicPr>
          <p:nvPr userDrawn="1"/>
        </p:nvPicPr>
        <p:blipFill>
          <a:blip r:embed="rId2" cstate="print"/>
          <a:srcRect r="64532"/>
          <a:stretch>
            <a:fillRect/>
          </a:stretch>
        </p:blipFill>
        <p:spPr bwMode="auto">
          <a:xfrm>
            <a:off x="292100" y="5774871"/>
            <a:ext cx="777875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4916487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0" name="Picture 9" descr="2012 sky.jpg"/>
          <p:cNvPicPr>
            <a:picLocks noChangeAspect="1"/>
          </p:cNvPicPr>
          <p:nvPr userDrawn="1"/>
        </p:nvPicPr>
        <p:blipFill>
          <a:blip r:embed="rId3" cstate="print"/>
          <a:srcRect t="49348" b="29885"/>
          <a:stretch>
            <a:fillRect/>
          </a:stretch>
        </p:blipFill>
        <p:spPr bwMode="auto">
          <a:xfrm>
            <a:off x="0" y="-457200"/>
            <a:ext cx="9144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8229600" cy="3733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 eaLnBrk="1" hangingPunct="1">
              <a:buFont typeface="Arial" pitchFamily="34" charset="0"/>
              <a:buNone/>
            </a:pPr>
            <a:r>
              <a:rPr lang="en-US" baseline="30000" smtClean="0">
                <a:solidFill>
                  <a:schemeClr val="bg1"/>
                </a:solidFill>
                <a:latin typeface="Berkeley-Medium"/>
              </a:rPr>
              <a:t>Click to edit Master text styles</a:t>
            </a:r>
          </a:p>
          <a:p>
            <a:pPr lvl="1" eaLnBrk="1" hangingPunct="1">
              <a:buFont typeface="Arial" pitchFamily="34" charset="0"/>
              <a:buNone/>
            </a:pPr>
            <a:r>
              <a:rPr lang="en-US" baseline="30000" smtClean="0">
                <a:solidFill>
                  <a:schemeClr val="bg1"/>
                </a:solidFill>
                <a:latin typeface="Berkeley-Medium"/>
              </a:rPr>
              <a:t>Second level</a:t>
            </a:r>
          </a:p>
          <a:p>
            <a:pPr lvl="2" eaLnBrk="1" hangingPunct="1">
              <a:buFont typeface="Arial" pitchFamily="34" charset="0"/>
              <a:buNone/>
            </a:pPr>
            <a:r>
              <a:rPr lang="en-US" baseline="30000" smtClean="0">
                <a:solidFill>
                  <a:schemeClr val="bg1"/>
                </a:solidFill>
                <a:latin typeface="Berkeley-Medium"/>
              </a:rPr>
              <a:t>Third level</a:t>
            </a:r>
          </a:p>
          <a:p>
            <a:pPr lvl="3" eaLnBrk="1" hangingPunct="1">
              <a:buFont typeface="Arial" pitchFamily="34" charset="0"/>
              <a:buNone/>
            </a:pPr>
            <a:r>
              <a:rPr lang="en-US" baseline="30000" smtClean="0">
                <a:solidFill>
                  <a:schemeClr val="bg1"/>
                </a:solidFill>
                <a:latin typeface="Berkeley-Medium"/>
              </a:rPr>
              <a:t>Fourth level</a:t>
            </a:r>
          </a:p>
          <a:p>
            <a:pPr lvl="4" eaLnBrk="1" hangingPunct="1">
              <a:buFont typeface="Arial" pitchFamily="34" charset="0"/>
              <a:buNone/>
            </a:pPr>
            <a:r>
              <a:rPr lang="en-US" baseline="30000" smtClean="0">
                <a:solidFill>
                  <a:schemeClr val="bg1"/>
                </a:solidFill>
                <a:latin typeface="Berkeley-Medium"/>
              </a:rPr>
              <a:t>Fifth level</a:t>
            </a:r>
            <a:endParaRPr lang="en-US" baseline="30000" dirty="0" smtClean="0">
              <a:solidFill>
                <a:schemeClr val="bg1"/>
              </a:solidFill>
              <a:latin typeface="Berkeley-Medium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481909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400800"/>
            <a:ext cx="9144000" cy="4571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A7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0" y="6037943"/>
            <a:ext cx="9144000" cy="52637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2A7E"/>
              </a:solidFill>
            </a:endParaRPr>
          </a:p>
        </p:txBody>
      </p:sp>
      <p:sp>
        <p:nvSpPr>
          <p:cNvPr id="6" name="TextBox 35"/>
          <p:cNvSpPr txBox="1">
            <a:spLocks noChangeArrowheads="1"/>
          </p:cNvSpPr>
          <p:nvPr userDrawn="1"/>
        </p:nvSpPr>
        <p:spPr bwMode="auto">
          <a:xfrm>
            <a:off x="1143000" y="6103938"/>
            <a:ext cx="78708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002A7E"/>
                </a:solidFill>
              </a:rPr>
              <a:t>Connecticut Department of Energy and Environmental Protection</a:t>
            </a:r>
          </a:p>
        </p:txBody>
      </p:sp>
      <p:pic>
        <p:nvPicPr>
          <p:cNvPr id="8" name="Picture 7" descr="DEEPLogoRectangleCOLOR755px337px300dpi.gif"/>
          <p:cNvPicPr>
            <a:picLocks noChangeAspect="1"/>
          </p:cNvPicPr>
          <p:nvPr userDrawn="1"/>
        </p:nvPicPr>
        <p:blipFill>
          <a:blip r:embed="rId2" cstate="print"/>
          <a:srcRect r="64532"/>
          <a:stretch>
            <a:fillRect/>
          </a:stretch>
        </p:blipFill>
        <p:spPr bwMode="auto">
          <a:xfrm>
            <a:off x="292100" y="5774871"/>
            <a:ext cx="777875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9144000" cy="72571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2A7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972040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A7E"/>
              </a:solidFill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0" y="0"/>
            <a:ext cx="9144000" cy="418737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2A7E"/>
              </a:solidFill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304800" y="1600200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Title of Presentation</a:t>
            </a:r>
            <a:endParaRPr lang="en-US" dirty="0"/>
          </a:p>
        </p:txBody>
      </p:sp>
      <p:sp>
        <p:nvSpPr>
          <p:cNvPr id="20" name="Rectangle 19"/>
          <p:cNvSpPr/>
          <p:nvPr userDrawn="1"/>
        </p:nvSpPr>
        <p:spPr bwMode="auto">
          <a:xfrm>
            <a:off x="0" y="6026150"/>
            <a:ext cx="9144000" cy="53816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2A7E"/>
              </a:solidFill>
            </a:endParaRPr>
          </a:p>
        </p:txBody>
      </p:sp>
      <p:sp>
        <p:nvSpPr>
          <p:cNvPr id="21" name="TextBox 35"/>
          <p:cNvSpPr txBox="1">
            <a:spLocks noChangeArrowheads="1"/>
          </p:cNvSpPr>
          <p:nvPr userDrawn="1"/>
        </p:nvSpPr>
        <p:spPr bwMode="auto">
          <a:xfrm>
            <a:off x="1143000" y="6103938"/>
            <a:ext cx="78708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002A7E"/>
                </a:solidFill>
              </a:rPr>
              <a:t>Connecticut Department of Energy and Environmental Protection</a:t>
            </a:r>
          </a:p>
        </p:txBody>
      </p:sp>
      <p:pic>
        <p:nvPicPr>
          <p:cNvPr id="19" name="Picture 7" descr="DEEPLogoRectangleCOLOR755px337px300dpi.gif"/>
          <p:cNvPicPr>
            <a:picLocks noChangeAspect="1"/>
          </p:cNvPicPr>
          <p:nvPr userDrawn="1"/>
        </p:nvPicPr>
        <p:blipFill>
          <a:blip r:embed="rId2" cstate="print"/>
          <a:srcRect r="64532"/>
          <a:stretch>
            <a:fillRect/>
          </a:stretch>
        </p:blipFill>
        <p:spPr bwMode="auto">
          <a:xfrm>
            <a:off x="292100" y="5774871"/>
            <a:ext cx="777875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5547834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8001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2A7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5106022" y="1130300"/>
            <a:ext cx="1931988" cy="1869420"/>
          </a:xfrm>
          <a:prstGeom prst="rect">
            <a:avLst/>
          </a:prstGeom>
          <a:solidFill>
            <a:schemeClr val="accent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2A7E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5114617" y="2993972"/>
            <a:ext cx="1923393" cy="1842921"/>
          </a:xfrm>
          <a:prstGeom prst="rect">
            <a:avLst/>
          </a:prstGeom>
          <a:solidFill>
            <a:schemeClr val="accent4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2A7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3194562" y="2994957"/>
            <a:ext cx="1923393" cy="1841936"/>
          </a:xfrm>
          <a:prstGeom prst="rect">
            <a:avLst/>
          </a:prstGeom>
          <a:solidFill>
            <a:schemeClr val="accent3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2A7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A7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0" y="6026150"/>
            <a:ext cx="9144000" cy="53816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2A7E"/>
              </a:solidFill>
            </a:endParaRPr>
          </a:p>
        </p:txBody>
      </p:sp>
      <p:pic>
        <p:nvPicPr>
          <p:cNvPr id="12" name="Picture 7" descr="DEEPLogoRectangleCOLOR755px337px300dpi.gif"/>
          <p:cNvPicPr>
            <a:picLocks noChangeAspect="1"/>
          </p:cNvPicPr>
          <p:nvPr userDrawn="1"/>
        </p:nvPicPr>
        <p:blipFill>
          <a:blip r:embed="rId2" cstate="print"/>
          <a:srcRect r="64532"/>
          <a:stretch>
            <a:fillRect/>
          </a:stretch>
        </p:blipFill>
        <p:spPr bwMode="auto">
          <a:xfrm>
            <a:off x="292100" y="5774871"/>
            <a:ext cx="777875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35"/>
          <p:cNvSpPr txBox="1">
            <a:spLocks noChangeArrowheads="1"/>
          </p:cNvSpPr>
          <p:nvPr userDrawn="1"/>
        </p:nvSpPr>
        <p:spPr bwMode="auto">
          <a:xfrm>
            <a:off x="1143000" y="6103938"/>
            <a:ext cx="78708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002A7E"/>
                </a:solidFill>
              </a:rPr>
              <a:t>Connecticut Department of Energy and Environmental Protection</a:t>
            </a:r>
          </a:p>
        </p:txBody>
      </p:sp>
      <p:sp>
        <p:nvSpPr>
          <p:cNvPr id="13" name="TextBox 7"/>
          <p:cNvSpPr txBox="1">
            <a:spLocks noChangeArrowheads="1"/>
          </p:cNvSpPr>
          <p:nvPr userDrawn="1"/>
        </p:nvSpPr>
        <p:spPr bwMode="auto">
          <a:xfrm rot="16200000">
            <a:off x="318244" y="2845747"/>
            <a:ext cx="28760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Impact on Agency Brand</a:t>
            </a:r>
          </a:p>
        </p:txBody>
      </p:sp>
      <p:sp>
        <p:nvSpPr>
          <p:cNvPr id="14" name="TextBox 8"/>
          <p:cNvSpPr txBox="1">
            <a:spLocks noChangeArrowheads="1"/>
          </p:cNvSpPr>
          <p:nvPr userDrawn="1"/>
        </p:nvSpPr>
        <p:spPr bwMode="auto">
          <a:xfrm>
            <a:off x="2695030" y="5665956"/>
            <a:ext cx="431491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Value to Staff</a:t>
            </a:r>
          </a:p>
        </p:txBody>
      </p:sp>
      <p:sp>
        <p:nvSpPr>
          <p:cNvPr id="15" name="TextBox 9"/>
          <p:cNvSpPr txBox="1">
            <a:spLocks noChangeArrowheads="1"/>
          </p:cNvSpPr>
          <p:nvPr userDrawn="1"/>
        </p:nvSpPr>
        <p:spPr bwMode="auto">
          <a:xfrm>
            <a:off x="1857808" y="1092198"/>
            <a:ext cx="115922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>
                <a:solidFill>
                  <a:srgbClr val="FFFFFF"/>
                </a:solidFill>
              </a:rPr>
              <a:t>High</a:t>
            </a:r>
          </a:p>
        </p:txBody>
      </p:sp>
      <p:sp>
        <p:nvSpPr>
          <p:cNvPr id="16" name="TextBox 10"/>
          <p:cNvSpPr txBox="1">
            <a:spLocks noChangeArrowheads="1"/>
          </p:cNvSpPr>
          <p:nvPr userDrawn="1"/>
        </p:nvSpPr>
        <p:spPr bwMode="auto">
          <a:xfrm>
            <a:off x="1986611" y="2902925"/>
            <a:ext cx="96602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>
                <a:solidFill>
                  <a:srgbClr val="FFFFFF"/>
                </a:solidFill>
              </a:rPr>
              <a:t>Medium</a:t>
            </a:r>
          </a:p>
        </p:txBody>
      </p:sp>
      <p:sp>
        <p:nvSpPr>
          <p:cNvPr id="17" name="TextBox 11"/>
          <p:cNvSpPr txBox="1">
            <a:spLocks noChangeArrowheads="1"/>
          </p:cNvSpPr>
          <p:nvPr userDrawn="1"/>
        </p:nvSpPr>
        <p:spPr bwMode="auto">
          <a:xfrm>
            <a:off x="1729007" y="4716094"/>
            <a:ext cx="148123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>
                <a:solidFill>
                  <a:srgbClr val="FFFFFF"/>
                </a:solidFill>
              </a:rPr>
              <a:t>Low</a:t>
            </a:r>
          </a:p>
        </p:txBody>
      </p:sp>
      <p:sp>
        <p:nvSpPr>
          <p:cNvPr id="18" name="TextBox 12"/>
          <p:cNvSpPr txBox="1">
            <a:spLocks noChangeArrowheads="1"/>
          </p:cNvSpPr>
          <p:nvPr userDrawn="1"/>
        </p:nvSpPr>
        <p:spPr bwMode="auto">
          <a:xfrm rot="18006833">
            <a:off x="2463916" y="5089698"/>
            <a:ext cx="93784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>
                <a:solidFill>
                  <a:srgbClr val="FFFFFF"/>
                </a:solidFill>
              </a:rPr>
              <a:t>None</a:t>
            </a:r>
          </a:p>
        </p:txBody>
      </p:sp>
      <p:sp>
        <p:nvSpPr>
          <p:cNvPr id="19" name="TextBox 13"/>
          <p:cNvSpPr txBox="1">
            <a:spLocks noChangeArrowheads="1"/>
          </p:cNvSpPr>
          <p:nvPr userDrawn="1"/>
        </p:nvSpPr>
        <p:spPr bwMode="auto">
          <a:xfrm rot="18006833">
            <a:off x="4336713" y="5136280"/>
            <a:ext cx="101597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>
                <a:solidFill>
                  <a:srgbClr val="FFFFFF"/>
                </a:solidFill>
              </a:rPr>
              <a:t>Little</a:t>
            </a:r>
          </a:p>
        </p:txBody>
      </p:sp>
      <p:sp>
        <p:nvSpPr>
          <p:cNvPr id="20" name="TextBox 14"/>
          <p:cNvSpPr txBox="1">
            <a:spLocks noChangeArrowheads="1"/>
          </p:cNvSpPr>
          <p:nvPr userDrawn="1"/>
        </p:nvSpPr>
        <p:spPr bwMode="auto">
          <a:xfrm rot="18006833">
            <a:off x="6229576" y="5119277"/>
            <a:ext cx="112121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>
                <a:solidFill>
                  <a:srgbClr val="FFFFFF"/>
                </a:solidFill>
              </a:rPr>
              <a:t>A Lot</a:t>
            </a:r>
          </a:p>
        </p:txBody>
      </p:sp>
      <p:sp>
        <p:nvSpPr>
          <p:cNvPr id="21" name="Rectangle 20"/>
          <p:cNvSpPr/>
          <p:nvPr userDrawn="1"/>
        </p:nvSpPr>
        <p:spPr bwMode="auto">
          <a:xfrm>
            <a:off x="3185967" y="1128713"/>
            <a:ext cx="1931988" cy="1869420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2A7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878314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A7E"/>
              </a:solidFill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0" y="6026150"/>
            <a:ext cx="9144000" cy="53816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2A7E"/>
              </a:solidFill>
            </a:endParaRPr>
          </a:p>
        </p:txBody>
      </p:sp>
      <p:sp>
        <p:nvSpPr>
          <p:cNvPr id="21" name="TextBox 35"/>
          <p:cNvSpPr txBox="1">
            <a:spLocks noChangeArrowheads="1"/>
          </p:cNvSpPr>
          <p:nvPr/>
        </p:nvSpPr>
        <p:spPr bwMode="auto">
          <a:xfrm>
            <a:off x="1143000" y="6103938"/>
            <a:ext cx="78708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002A7E"/>
                </a:solidFill>
              </a:rPr>
              <a:t>Connecticut Department of Energy and Environmental Protection</a:t>
            </a:r>
          </a:p>
        </p:txBody>
      </p:sp>
      <p:pic>
        <p:nvPicPr>
          <p:cNvPr id="19" name="Picture 7" descr="DEEPLogoRectangleCOLOR755px337px300dpi.gif"/>
          <p:cNvPicPr>
            <a:picLocks noChangeAspect="1"/>
          </p:cNvPicPr>
          <p:nvPr/>
        </p:nvPicPr>
        <p:blipFill>
          <a:blip r:embed="rId2" cstate="print"/>
          <a:srcRect r="64532"/>
          <a:stretch>
            <a:fillRect/>
          </a:stretch>
        </p:blipFill>
        <p:spPr bwMode="auto">
          <a:xfrm>
            <a:off x="292100" y="5753100"/>
            <a:ext cx="777875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 userDrawn="1"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A7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72571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2A7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0" y="6026150"/>
            <a:ext cx="9144000" cy="53816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2A7E"/>
              </a:solidFill>
            </a:endParaRPr>
          </a:p>
        </p:txBody>
      </p:sp>
      <p:sp>
        <p:nvSpPr>
          <p:cNvPr id="14" name="TextBox 35"/>
          <p:cNvSpPr txBox="1">
            <a:spLocks noChangeArrowheads="1"/>
          </p:cNvSpPr>
          <p:nvPr userDrawn="1"/>
        </p:nvSpPr>
        <p:spPr bwMode="auto">
          <a:xfrm>
            <a:off x="1143000" y="6103938"/>
            <a:ext cx="78708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002A7E"/>
                </a:solidFill>
              </a:rPr>
              <a:t>Connecticut Department of Energy and Environmental Protection</a:t>
            </a:r>
          </a:p>
        </p:txBody>
      </p:sp>
      <p:pic>
        <p:nvPicPr>
          <p:cNvPr id="15" name="Picture 7" descr="DEEPLogoRectangleCOLOR755px337px300dpi.gif"/>
          <p:cNvPicPr>
            <a:picLocks noChangeAspect="1"/>
          </p:cNvPicPr>
          <p:nvPr userDrawn="1"/>
        </p:nvPicPr>
        <p:blipFill>
          <a:blip r:embed="rId2" cstate="print"/>
          <a:srcRect r="64532"/>
          <a:stretch>
            <a:fillRect/>
          </a:stretch>
        </p:blipFill>
        <p:spPr bwMode="auto">
          <a:xfrm>
            <a:off x="292100" y="5774871"/>
            <a:ext cx="777875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Content Placeholder 2"/>
          <p:cNvSpPr>
            <a:spLocks noGrp="1"/>
          </p:cNvSpPr>
          <p:nvPr userDrawn="1">
            <p:ph idx="1"/>
          </p:nvPr>
        </p:nvSpPr>
        <p:spPr>
          <a:xfrm>
            <a:off x="609600" y="1447800"/>
            <a:ext cx="8229600" cy="3733800"/>
          </a:xfrm>
          <a:prstGeom prst="rect">
            <a:avLst/>
          </a:prstGeom>
        </p:spPr>
        <p:txBody>
          <a:bodyPr/>
          <a:lstStyle/>
          <a:p>
            <a:pPr lvl="0" eaLnBrk="1" hangingPunct="1">
              <a:buFont typeface="Arial" pitchFamily="34" charset="0"/>
              <a:buNone/>
            </a:pPr>
            <a:r>
              <a:rPr lang="en-US" baseline="30000" smtClean="0">
                <a:solidFill>
                  <a:schemeClr val="bg1"/>
                </a:solidFill>
                <a:latin typeface="Berkeley-Medium"/>
              </a:rPr>
              <a:t>Click to edit Master text styles</a:t>
            </a:r>
          </a:p>
          <a:p>
            <a:pPr lvl="1" eaLnBrk="1" hangingPunct="1">
              <a:buFont typeface="Arial" pitchFamily="34" charset="0"/>
              <a:buNone/>
            </a:pPr>
            <a:r>
              <a:rPr lang="en-US" baseline="30000" smtClean="0">
                <a:solidFill>
                  <a:schemeClr val="bg1"/>
                </a:solidFill>
                <a:latin typeface="Berkeley-Medium"/>
              </a:rPr>
              <a:t>Second level</a:t>
            </a:r>
          </a:p>
          <a:p>
            <a:pPr lvl="2" eaLnBrk="1" hangingPunct="1">
              <a:buFont typeface="Arial" pitchFamily="34" charset="0"/>
              <a:buNone/>
            </a:pPr>
            <a:r>
              <a:rPr lang="en-US" baseline="30000" smtClean="0">
                <a:solidFill>
                  <a:schemeClr val="bg1"/>
                </a:solidFill>
                <a:latin typeface="Berkeley-Medium"/>
              </a:rPr>
              <a:t>Third level</a:t>
            </a:r>
          </a:p>
          <a:p>
            <a:pPr lvl="3" eaLnBrk="1" hangingPunct="1">
              <a:buFont typeface="Arial" pitchFamily="34" charset="0"/>
              <a:buNone/>
            </a:pPr>
            <a:r>
              <a:rPr lang="en-US" baseline="30000" smtClean="0">
                <a:solidFill>
                  <a:schemeClr val="bg1"/>
                </a:solidFill>
                <a:latin typeface="Berkeley-Medium"/>
              </a:rPr>
              <a:t>Fourth level</a:t>
            </a:r>
          </a:p>
          <a:p>
            <a:pPr lvl="4" eaLnBrk="1" hangingPunct="1">
              <a:buFont typeface="Arial" pitchFamily="34" charset="0"/>
              <a:buNone/>
            </a:pPr>
            <a:r>
              <a:rPr lang="en-US" baseline="30000" smtClean="0">
                <a:solidFill>
                  <a:schemeClr val="bg1"/>
                </a:solidFill>
                <a:latin typeface="Berkeley-Medium"/>
              </a:rPr>
              <a:t>Fifth level</a:t>
            </a:r>
            <a:endParaRPr lang="en-US" baseline="30000" dirty="0" smtClean="0">
              <a:solidFill>
                <a:schemeClr val="bg1"/>
              </a:solidFill>
              <a:latin typeface="Berkeley-Medium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714299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415314"/>
            <a:ext cx="9144000" cy="44268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A7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0" y="6037943"/>
            <a:ext cx="9144000" cy="52637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2A7E"/>
              </a:solidFill>
            </a:endParaRPr>
          </a:p>
        </p:txBody>
      </p:sp>
      <p:sp>
        <p:nvSpPr>
          <p:cNvPr id="6" name="TextBox 35"/>
          <p:cNvSpPr txBox="1">
            <a:spLocks noChangeArrowheads="1"/>
          </p:cNvSpPr>
          <p:nvPr userDrawn="1"/>
        </p:nvSpPr>
        <p:spPr bwMode="auto">
          <a:xfrm>
            <a:off x="1143000" y="6103938"/>
            <a:ext cx="78708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002A7E"/>
                </a:solidFill>
              </a:rPr>
              <a:t>Connecticut Department of Energy and Environmental Protection</a:t>
            </a:r>
          </a:p>
        </p:txBody>
      </p:sp>
      <p:pic>
        <p:nvPicPr>
          <p:cNvPr id="5" name="Picture 7" descr="DEEPLogoRectangleCOLOR755px337px300dpi.gif"/>
          <p:cNvPicPr>
            <a:picLocks noChangeAspect="1"/>
          </p:cNvPicPr>
          <p:nvPr userDrawn="1"/>
        </p:nvPicPr>
        <p:blipFill>
          <a:blip r:embed="rId2" cstate="print"/>
          <a:srcRect r="64532"/>
          <a:stretch>
            <a:fillRect/>
          </a:stretch>
        </p:blipFill>
        <p:spPr bwMode="auto">
          <a:xfrm>
            <a:off x="292100" y="5774871"/>
            <a:ext cx="777875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4916487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0" name="Picture 9" descr="2012 sky.jpg"/>
          <p:cNvPicPr>
            <a:picLocks noChangeAspect="1"/>
          </p:cNvPicPr>
          <p:nvPr userDrawn="1"/>
        </p:nvPicPr>
        <p:blipFill>
          <a:blip r:embed="rId3" cstate="print"/>
          <a:srcRect t="49348" b="29885"/>
          <a:stretch>
            <a:fillRect/>
          </a:stretch>
        </p:blipFill>
        <p:spPr bwMode="auto">
          <a:xfrm>
            <a:off x="0" y="-457200"/>
            <a:ext cx="9144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8229600" cy="3733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 eaLnBrk="1" hangingPunct="1">
              <a:buFont typeface="Arial" pitchFamily="34" charset="0"/>
              <a:buNone/>
            </a:pPr>
            <a:r>
              <a:rPr lang="en-US" baseline="30000" smtClean="0">
                <a:solidFill>
                  <a:schemeClr val="bg1"/>
                </a:solidFill>
                <a:latin typeface="Berkeley-Medium"/>
              </a:rPr>
              <a:t>Click to edit Master text styles</a:t>
            </a:r>
          </a:p>
          <a:p>
            <a:pPr lvl="1" eaLnBrk="1" hangingPunct="1">
              <a:buFont typeface="Arial" pitchFamily="34" charset="0"/>
              <a:buNone/>
            </a:pPr>
            <a:r>
              <a:rPr lang="en-US" baseline="30000" smtClean="0">
                <a:solidFill>
                  <a:schemeClr val="bg1"/>
                </a:solidFill>
                <a:latin typeface="Berkeley-Medium"/>
              </a:rPr>
              <a:t>Second level</a:t>
            </a:r>
          </a:p>
          <a:p>
            <a:pPr lvl="2" eaLnBrk="1" hangingPunct="1">
              <a:buFont typeface="Arial" pitchFamily="34" charset="0"/>
              <a:buNone/>
            </a:pPr>
            <a:r>
              <a:rPr lang="en-US" baseline="30000" smtClean="0">
                <a:solidFill>
                  <a:schemeClr val="bg1"/>
                </a:solidFill>
                <a:latin typeface="Berkeley-Medium"/>
              </a:rPr>
              <a:t>Third level</a:t>
            </a:r>
          </a:p>
          <a:p>
            <a:pPr lvl="3" eaLnBrk="1" hangingPunct="1">
              <a:buFont typeface="Arial" pitchFamily="34" charset="0"/>
              <a:buNone/>
            </a:pPr>
            <a:r>
              <a:rPr lang="en-US" baseline="30000" smtClean="0">
                <a:solidFill>
                  <a:schemeClr val="bg1"/>
                </a:solidFill>
                <a:latin typeface="Berkeley-Medium"/>
              </a:rPr>
              <a:t>Fourth level</a:t>
            </a:r>
          </a:p>
          <a:p>
            <a:pPr lvl="4" eaLnBrk="1" hangingPunct="1">
              <a:buFont typeface="Arial" pitchFamily="34" charset="0"/>
              <a:buNone/>
            </a:pPr>
            <a:r>
              <a:rPr lang="en-US" baseline="30000" smtClean="0">
                <a:solidFill>
                  <a:schemeClr val="bg1"/>
                </a:solidFill>
                <a:latin typeface="Berkeley-Medium"/>
              </a:rPr>
              <a:t>Fifth level</a:t>
            </a:r>
            <a:endParaRPr lang="en-US" baseline="30000" dirty="0" smtClean="0">
              <a:solidFill>
                <a:schemeClr val="bg1"/>
              </a:solidFill>
              <a:latin typeface="Berkeley-Medium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451033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400800"/>
            <a:ext cx="9144000" cy="4571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A7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0" y="6037943"/>
            <a:ext cx="9144000" cy="52637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2A7E"/>
              </a:solidFill>
            </a:endParaRPr>
          </a:p>
        </p:txBody>
      </p:sp>
      <p:sp>
        <p:nvSpPr>
          <p:cNvPr id="6" name="TextBox 35"/>
          <p:cNvSpPr txBox="1">
            <a:spLocks noChangeArrowheads="1"/>
          </p:cNvSpPr>
          <p:nvPr userDrawn="1"/>
        </p:nvSpPr>
        <p:spPr bwMode="auto">
          <a:xfrm>
            <a:off x="1143000" y="6103938"/>
            <a:ext cx="78708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002A7E"/>
                </a:solidFill>
              </a:rPr>
              <a:t>Connecticut Department of Energy and Environmental Protection</a:t>
            </a:r>
          </a:p>
        </p:txBody>
      </p:sp>
      <p:pic>
        <p:nvPicPr>
          <p:cNvPr id="8" name="Picture 7" descr="DEEPLogoRectangleCOLOR755px337px300dpi.gif"/>
          <p:cNvPicPr>
            <a:picLocks noChangeAspect="1"/>
          </p:cNvPicPr>
          <p:nvPr userDrawn="1"/>
        </p:nvPicPr>
        <p:blipFill>
          <a:blip r:embed="rId2" cstate="print"/>
          <a:srcRect r="64532"/>
          <a:stretch>
            <a:fillRect/>
          </a:stretch>
        </p:blipFill>
        <p:spPr bwMode="auto">
          <a:xfrm>
            <a:off x="292100" y="5774871"/>
            <a:ext cx="777875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9144000" cy="72571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2A7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562348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0"/>
            <a:ext cx="9144000" cy="418737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304800" y="1600200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Title of Presentation</a:t>
            </a:r>
            <a:endParaRPr lang="en-US" dirty="0"/>
          </a:p>
        </p:txBody>
      </p:sp>
      <p:sp>
        <p:nvSpPr>
          <p:cNvPr id="20" name="Rectangle 19"/>
          <p:cNvSpPr/>
          <p:nvPr userDrawn="1"/>
        </p:nvSpPr>
        <p:spPr bwMode="auto">
          <a:xfrm>
            <a:off x="0" y="6026150"/>
            <a:ext cx="9144000" cy="53816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TextBox 35"/>
          <p:cNvSpPr txBox="1">
            <a:spLocks noChangeArrowheads="1"/>
          </p:cNvSpPr>
          <p:nvPr userDrawn="1"/>
        </p:nvSpPr>
        <p:spPr bwMode="auto">
          <a:xfrm>
            <a:off x="1143000" y="6103938"/>
            <a:ext cx="78708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tx1"/>
                </a:solidFill>
                <a:latin typeface="+mj-lt"/>
              </a:rPr>
              <a:t>Connecticut Department of Energy and Environmental Protection</a:t>
            </a:r>
          </a:p>
        </p:txBody>
      </p:sp>
      <p:pic>
        <p:nvPicPr>
          <p:cNvPr id="19" name="Picture 7" descr="DEEPLogoRectangleCOLOR755px337px300dpi.gif"/>
          <p:cNvPicPr>
            <a:picLocks noChangeAspect="1"/>
          </p:cNvPicPr>
          <p:nvPr userDrawn="1"/>
        </p:nvPicPr>
        <p:blipFill>
          <a:blip r:embed="rId2" cstate="print"/>
          <a:srcRect r="64532"/>
          <a:stretch>
            <a:fillRect/>
          </a:stretch>
        </p:blipFill>
        <p:spPr bwMode="auto">
          <a:xfrm>
            <a:off x="292100" y="5774871"/>
            <a:ext cx="777875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8001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5106022" y="1130300"/>
            <a:ext cx="1931988" cy="1869420"/>
          </a:xfrm>
          <a:prstGeom prst="rect">
            <a:avLst/>
          </a:prstGeom>
          <a:solidFill>
            <a:schemeClr val="accent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5114617" y="2993972"/>
            <a:ext cx="1923393" cy="1842921"/>
          </a:xfrm>
          <a:prstGeom prst="rect">
            <a:avLst/>
          </a:prstGeom>
          <a:solidFill>
            <a:schemeClr val="accent4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3194562" y="2994957"/>
            <a:ext cx="1923393" cy="1841936"/>
          </a:xfrm>
          <a:prstGeom prst="rect">
            <a:avLst/>
          </a:prstGeom>
          <a:solidFill>
            <a:schemeClr val="accent3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0" y="6026150"/>
            <a:ext cx="9144000" cy="53816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2" name="Picture 7" descr="DEEPLogoRectangleCOLOR755px337px300dpi.gif"/>
          <p:cNvPicPr>
            <a:picLocks noChangeAspect="1"/>
          </p:cNvPicPr>
          <p:nvPr userDrawn="1"/>
        </p:nvPicPr>
        <p:blipFill>
          <a:blip r:embed="rId2" cstate="print"/>
          <a:srcRect r="64532"/>
          <a:stretch>
            <a:fillRect/>
          </a:stretch>
        </p:blipFill>
        <p:spPr bwMode="auto">
          <a:xfrm>
            <a:off x="292100" y="5774871"/>
            <a:ext cx="777875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35"/>
          <p:cNvSpPr txBox="1">
            <a:spLocks noChangeArrowheads="1"/>
          </p:cNvSpPr>
          <p:nvPr userDrawn="1"/>
        </p:nvSpPr>
        <p:spPr bwMode="auto">
          <a:xfrm>
            <a:off x="1143000" y="6103938"/>
            <a:ext cx="78708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bg1"/>
                </a:solidFill>
                <a:latin typeface="+mj-lt"/>
              </a:rPr>
              <a:t>Connecticut Department of Energy and Environmental Protection</a:t>
            </a:r>
          </a:p>
        </p:txBody>
      </p:sp>
      <p:sp>
        <p:nvSpPr>
          <p:cNvPr id="13" name="TextBox 7"/>
          <p:cNvSpPr txBox="1">
            <a:spLocks noChangeArrowheads="1"/>
          </p:cNvSpPr>
          <p:nvPr userDrawn="1"/>
        </p:nvSpPr>
        <p:spPr bwMode="auto">
          <a:xfrm rot="16200000">
            <a:off x="318244" y="2845747"/>
            <a:ext cx="28760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libri" pitchFamily="34" charset="0"/>
              </a:rPr>
              <a:t>Impact on Agency Brand</a:t>
            </a:r>
          </a:p>
        </p:txBody>
      </p:sp>
      <p:sp>
        <p:nvSpPr>
          <p:cNvPr id="14" name="TextBox 8"/>
          <p:cNvSpPr txBox="1">
            <a:spLocks noChangeArrowheads="1"/>
          </p:cNvSpPr>
          <p:nvPr userDrawn="1"/>
        </p:nvSpPr>
        <p:spPr bwMode="auto">
          <a:xfrm>
            <a:off x="2695030" y="5665956"/>
            <a:ext cx="431491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libri" pitchFamily="34" charset="0"/>
              </a:rPr>
              <a:t>Value to Staff</a:t>
            </a:r>
          </a:p>
        </p:txBody>
      </p:sp>
      <p:sp>
        <p:nvSpPr>
          <p:cNvPr id="15" name="TextBox 9"/>
          <p:cNvSpPr txBox="1">
            <a:spLocks noChangeArrowheads="1"/>
          </p:cNvSpPr>
          <p:nvPr userDrawn="1"/>
        </p:nvSpPr>
        <p:spPr bwMode="auto">
          <a:xfrm>
            <a:off x="1857808" y="1092198"/>
            <a:ext cx="115922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Calibri" pitchFamily="34" charset="0"/>
              </a:rPr>
              <a:t>High</a:t>
            </a:r>
          </a:p>
        </p:txBody>
      </p:sp>
      <p:sp>
        <p:nvSpPr>
          <p:cNvPr id="16" name="TextBox 10"/>
          <p:cNvSpPr txBox="1">
            <a:spLocks noChangeArrowheads="1"/>
          </p:cNvSpPr>
          <p:nvPr userDrawn="1"/>
        </p:nvSpPr>
        <p:spPr bwMode="auto">
          <a:xfrm>
            <a:off x="1986611" y="2902925"/>
            <a:ext cx="96602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Calibri" pitchFamily="34" charset="0"/>
              </a:rPr>
              <a:t>Medium</a:t>
            </a:r>
          </a:p>
        </p:txBody>
      </p:sp>
      <p:sp>
        <p:nvSpPr>
          <p:cNvPr id="17" name="TextBox 11"/>
          <p:cNvSpPr txBox="1">
            <a:spLocks noChangeArrowheads="1"/>
          </p:cNvSpPr>
          <p:nvPr userDrawn="1"/>
        </p:nvSpPr>
        <p:spPr bwMode="auto">
          <a:xfrm>
            <a:off x="1729007" y="4716094"/>
            <a:ext cx="148123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Calibri" pitchFamily="34" charset="0"/>
              </a:rPr>
              <a:t>Low</a:t>
            </a:r>
          </a:p>
        </p:txBody>
      </p:sp>
      <p:sp>
        <p:nvSpPr>
          <p:cNvPr id="18" name="TextBox 12"/>
          <p:cNvSpPr txBox="1">
            <a:spLocks noChangeArrowheads="1"/>
          </p:cNvSpPr>
          <p:nvPr userDrawn="1"/>
        </p:nvSpPr>
        <p:spPr bwMode="auto">
          <a:xfrm rot="18006833">
            <a:off x="2463916" y="5089698"/>
            <a:ext cx="93784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Calibri" pitchFamily="34" charset="0"/>
              </a:rPr>
              <a:t>None</a:t>
            </a:r>
          </a:p>
        </p:txBody>
      </p:sp>
      <p:sp>
        <p:nvSpPr>
          <p:cNvPr id="19" name="TextBox 13"/>
          <p:cNvSpPr txBox="1">
            <a:spLocks noChangeArrowheads="1"/>
          </p:cNvSpPr>
          <p:nvPr userDrawn="1"/>
        </p:nvSpPr>
        <p:spPr bwMode="auto">
          <a:xfrm rot="18006833">
            <a:off x="4336713" y="5136280"/>
            <a:ext cx="101597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Calibri" pitchFamily="34" charset="0"/>
              </a:rPr>
              <a:t>Little</a:t>
            </a:r>
          </a:p>
        </p:txBody>
      </p:sp>
      <p:sp>
        <p:nvSpPr>
          <p:cNvPr id="20" name="TextBox 14"/>
          <p:cNvSpPr txBox="1">
            <a:spLocks noChangeArrowheads="1"/>
          </p:cNvSpPr>
          <p:nvPr userDrawn="1"/>
        </p:nvSpPr>
        <p:spPr bwMode="auto">
          <a:xfrm rot="18006833">
            <a:off x="6229576" y="5119277"/>
            <a:ext cx="112121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Calibri" pitchFamily="34" charset="0"/>
              </a:rPr>
              <a:t>A Lot</a:t>
            </a:r>
          </a:p>
        </p:txBody>
      </p:sp>
      <p:sp>
        <p:nvSpPr>
          <p:cNvPr id="21" name="Rectangle 20"/>
          <p:cNvSpPr/>
          <p:nvPr userDrawn="1"/>
        </p:nvSpPr>
        <p:spPr bwMode="auto">
          <a:xfrm>
            <a:off x="3185967" y="1128713"/>
            <a:ext cx="1931988" cy="1869420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 bwMode="auto">
          <a:xfrm>
            <a:off x="0" y="6026150"/>
            <a:ext cx="9144000" cy="53816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TextBox 35"/>
          <p:cNvSpPr txBox="1">
            <a:spLocks noChangeArrowheads="1"/>
          </p:cNvSpPr>
          <p:nvPr/>
        </p:nvSpPr>
        <p:spPr bwMode="auto">
          <a:xfrm>
            <a:off x="1143000" y="6103938"/>
            <a:ext cx="78708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tx1"/>
                </a:solidFill>
                <a:latin typeface="+mj-lt"/>
              </a:rPr>
              <a:t>Connecticut Department of Energy and Environmental Protection</a:t>
            </a:r>
          </a:p>
        </p:txBody>
      </p:sp>
      <p:pic>
        <p:nvPicPr>
          <p:cNvPr id="19" name="Picture 7" descr="DEEPLogoRectangleCOLOR755px337px300dpi.gif"/>
          <p:cNvPicPr>
            <a:picLocks noChangeAspect="1"/>
          </p:cNvPicPr>
          <p:nvPr/>
        </p:nvPicPr>
        <p:blipFill>
          <a:blip r:embed="rId2" cstate="print"/>
          <a:srcRect r="64532"/>
          <a:stretch>
            <a:fillRect/>
          </a:stretch>
        </p:blipFill>
        <p:spPr bwMode="auto">
          <a:xfrm>
            <a:off x="292100" y="5753100"/>
            <a:ext cx="777875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 userDrawn="1"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72571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0" y="6026150"/>
            <a:ext cx="9144000" cy="53816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TextBox 35"/>
          <p:cNvSpPr txBox="1">
            <a:spLocks noChangeArrowheads="1"/>
          </p:cNvSpPr>
          <p:nvPr userDrawn="1"/>
        </p:nvSpPr>
        <p:spPr bwMode="auto">
          <a:xfrm>
            <a:off x="1143000" y="6103938"/>
            <a:ext cx="78708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tx1"/>
                </a:solidFill>
                <a:latin typeface="+mj-lt"/>
              </a:rPr>
              <a:t>Connecticut Department of Energy and Environmental Protection</a:t>
            </a:r>
          </a:p>
        </p:txBody>
      </p:sp>
      <p:pic>
        <p:nvPicPr>
          <p:cNvPr id="15" name="Picture 7" descr="DEEPLogoRectangleCOLOR755px337px300dpi.gif"/>
          <p:cNvPicPr>
            <a:picLocks noChangeAspect="1"/>
          </p:cNvPicPr>
          <p:nvPr userDrawn="1"/>
        </p:nvPicPr>
        <p:blipFill>
          <a:blip r:embed="rId2" cstate="print"/>
          <a:srcRect r="64532"/>
          <a:stretch>
            <a:fillRect/>
          </a:stretch>
        </p:blipFill>
        <p:spPr bwMode="auto">
          <a:xfrm>
            <a:off x="292100" y="5774871"/>
            <a:ext cx="777875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Content Placeholder 2"/>
          <p:cNvSpPr>
            <a:spLocks noGrp="1"/>
          </p:cNvSpPr>
          <p:nvPr userDrawn="1">
            <p:ph idx="1"/>
          </p:nvPr>
        </p:nvSpPr>
        <p:spPr>
          <a:xfrm>
            <a:off x="609600" y="1447800"/>
            <a:ext cx="8229600" cy="3733800"/>
          </a:xfrm>
          <a:prstGeom prst="rect">
            <a:avLst/>
          </a:prstGeom>
        </p:spPr>
        <p:txBody>
          <a:bodyPr/>
          <a:lstStyle/>
          <a:p>
            <a:pPr lvl="0" eaLnBrk="1" hangingPunct="1">
              <a:buFont typeface="Arial" pitchFamily="34" charset="0"/>
              <a:buNone/>
            </a:pPr>
            <a:r>
              <a:rPr lang="en-US" baseline="30000" smtClean="0">
                <a:solidFill>
                  <a:schemeClr val="bg1"/>
                </a:solidFill>
                <a:latin typeface="Berkeley-Medium"/>
              </a:rPr>
              <a:t>Click to edit Master text styles</a:t>
            </a:r>
          </a:p>
          <a:p>
            <a:pPr lvl="1" eaLnBrk="1" hangingPunct="1">
              <a:buFont typeface="Arial" pitchFamily="34" charset="0"/>
              <a:buNone/>
            </a:pPr>
            <a:r>
              <a:rPr lang="en-US" baseline="30000" smtClean="0">
                <a:solidFill>
                  <a:schemeClr val="bg1"/>
                </a:solidFill>
                <a:latin typeface="Berkeley-Medium"/>
              </a:rPr>
              <a:t>Second level</a:t>
            </a:r>
          </a:p>
          <a:p>
            <a:pPr lvl="2" eaLnBrk="1" hangingPunct="1">
              <a:buFont typeface="Arial" pitchFamily="34" charset="0"/>
              <a:buNone/>
            </a:pPr>
            <a:r>
              <a:rPr lang="en-US" baseline="30000" smtClean="0">
                <a:solidFill>
                  <a:schemeClr val="bg1"/>
                </a:solidFill>
                <a:latin typeface="Berkeley-Medium"/>
              </a:rPr>
              <a:t>Third level</a:t>
            </a:r>
          </a:p>
          <a:p>
            <a:pPr lvl="3" eaLnBrk="1" hangingPunct="1">
              <a:buFont typeface="Arial" pitchFamily="34" charset="0"/>
              <a:buNone/>
            </a:pPr>
            <a:r>
              <a:rPr lang="en-US" baseline="30000" smtClean="0">
                <a:solidFill>
                  <a:schemeClr val="bg1"/>
                </a:solidFill>
                <a:latin typeface="Berkeley-Medium"/>
              </a:rPr>
              <a:t>Fourth level</a:t>
            </a:r>
          </a:p>
          <a:p>
            <a:pPr lvl="4" eaLnBrk="1" hangingPunct="1">
              <a:buFont typeface="Arial" pitchFamily="34" charset="0"/>
              <a:buNone/>
            </a:pPr>
            <a:r>
              <a:rPr lang="en-US" baseline="30000" smtClean="0">
                <a:solidFill>
                  <a:schemeClr val="bg1"/>
                </a:solidFill>
                <a:latin typeface="Berkeley-Medium"/>
              </a:rPr>
              <a:t>Fifth level</a:t>
            </a:r>
            <a:endParaRPr lang="en-US" baseline="30000" dirty="0" smtClean="0">
              <a:solidFill>
                <a:schemeClr val="bg1"/>
              </a:solidFill>
              <a:latin typeface="Berkeley-Medium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8001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2A7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5106022" y="1130300"/>
            <a:ext cx="1931988" cy="1869420"/>
          </a:xfrm>
          <a:prstGeom prst="rect">
            <a:avLst/>
          </a:prstGeom>
          <a:solidFill>
            <a:schemeClr val="accent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2A7E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5114617" y="2993972"/>
            <a:ext cx="1923393" cy="1842921"/>
          </a:xfrm>
          <a:prstGeom prst="rect">
            <a:avLst/>
          </a:prstGeom>
          <a:solidFill>
            <a:schemeClr val="accent4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2A7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3194562" y="2994957"/>
            <a:ext cx="1923393" cy="1841936"/>
          </a:xfrm>
          <a:prstGeom prst="rect">
            <a:avLst/>
          </a:prstGeom>
          <a:solidFill>
            <a:schemeClr val="accent3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2A7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A7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0" y="6026150"/>
            <a:ext cx="9144000" cy="53816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2A7E"/>
              </a:solidFill>
            </a:endParaRPr>
          </a:p>
        </p:txBody>
      </p:sp>
      <p:pic>
        <p:nvPicPr>
          <p:cNvPr id="12" name="Picture 7" descr="DEEPLogoRectangleCOLOR755px337px300dpi.gif"/>
          <p:cNvPicPr>
            <a:picLocks noChangeAspect="1"/>
          </p:cNvPicPr>
          <p:nvPr userDrawn="1"/>
        </p:nvPicPr>
        <p:blipFill>
          <a:blip r:embed="rId2" cstate="print"/>
          <a:srcRect r="64532"/>
          <a:stretch>
            <a:fillRect/>
          </a:stretch>
        </p:blipFill>
        <p:spPr bwMode="auto">
          <a:xfrm>
            <a:off x="292100" y="5774871"/>
            <a:ext cx="777875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35"/>
          <p:cNvSpPr txBox="1">
            <a:spLocks noChangeArrowheads="1"/>
          </p:cNvSpPr>
          <p:nvPr userDrawn="1"/>
        </p:nvSpPr>
        <p:spPr bwMode="auto">
          <a:xfrm>
            <a:off x="1143000" y="6103938"/>
            <a:ext cx="78708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002A7E"/>
                </a:solidFill>
              </a:rPr>
              <a:t>Connecticut Department of Energy and Environmental Protection</a:t>
            </a:r>
          </a:p>
        </p:txBody>
      </p:sp>
      <p:sp>
        <p:nvSpPr>
          <p:cNvPr id="13" name="TextBox 7"/>
          <p:cNvSpPr txBox="1">
            <a:spLocks noChangeArrowheads="1"/>
          </p:cNvSpPr>
          <p:nvPr userDrawn="1"/>
        </p:nvSpPr>
        <p:spPr bwMode="auto">
          <a:xfrm rot="16200000">
            <a:off x="318244" y="2845747"/>
            <a:ext cx="28760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Impact on Agency Brand</a:t>
            </a:r>
          </a:p>
        </p:txBody>
      </p:sp>
      <p:sp>
        <p:nvSpPr>
          <p:cNvPr id="14" name="TextBox 8"/>
          <p:cNvSpPr txBox="1">
            <a:spLocks noChangeArrowheads="1"/>
          </p:cNvSpPr>
          <p:nvPr userDrawn="1"/>
        </p:nvSpPr>
        <p:spPr bwMode="auto">
          <a:xfrm>
            <a:off x="2695030" y="5665956"/>
            <a:ext cx="431491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Value to Staff</a:t>
            </a:r>
          </a:p>
        </p:txBody>
      </p:sp>
      <p:sp>
        <p:nvSpPr>
          <p:cNvPr id="15" name="TextBox 9"/>
          <p:cNvSpPr txBox="1">
            <a:spLocks noChangeArrowheads="1"/>
          </p:cNvSpPr>
          <p:nvPr userDrawn="1"/>
        </p:nvSpPr>
        <p:spPr bwMode="auto">
          <a:xfrm>
            <a:off x="1857808" y="1092198"/>
            <a:ext cx="115922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>
                <a:solidFill>
                  <a:srgbClr val="FFFFFF"/>
                </a:solidFill>
              </a:rPr>
              <a:t>High</a:t>
            </a:r>
          </a:p>
        </p:txBody>
      </p:sp>
      <p:sp>
        <p:nvSpPr>
          <p:cNvPr id="16" name="TextBox 10"/>
          <p:cNvSpPr txBox="1">
            <a:spLocks noChangeArrowheads="1"/>
          </p:cNvSpPr>
          <p:nvPr userDrawn="1"/>
        </p:nvSpPr>
        <p:spPr bwMode="auto">
          <a:xfrm>
            <a:off x="1986611" y="2902925"/>
            <a:ext cx="96602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>
                <a:solidFill>
                  <a:srgbClr val="FFFFFF"/>
                </a:solidFill>
              </a:rPr>
              <a:t>Medium</a:t>
            </a:r>
          </a:p>
        </p:txBody>
      </p:sp>
      <p:sp>
        <p:nvSpPr>
          <p:cNvPr id="17" name="TextBox 11"/>
          <p:cNvSpPr txBox="1">
            <a:spLocks noChangeArrowheads="1"/>
          </p:cNvSpPr>
          <p:nvPr userDrawn="1"/>
        </p:nvSpPr>
        <p:spPr bwMode="auto">
          <a:xfrm>
            <a:off x="1729007" y="4716094"/>
            <a:ext cx="148123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>
                <a:solidFill>
                  <a:srgbClr val="FFFFFF"/>
                </a:solidFill>
              </a:rPr>
              <a:t>Low</a:t>
            </a:r>
          </a:p>
        </p:txBody>
      </p:sp>
      <p:sp>
        <p:nvSpPr>
          <p:cNvPr id="18" name="TextBox 12"/>
          <p:cNvSpPr txBox="1">
            <a:spLocks noChangeArrowheads="1"/>
          </p:cNvSpPr>
          <p:nvPr userDrawn="1"/>
        </p:nvSpPr>
        <p:spPr bwMode="auto">
          <a:xfrm rot="18006833">
            <a:off x="2463916" y="5089698"/>
            <a:ext cx="93784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>
                <a:solidFill>
                  <a:srgbClr val="FFFFFF"/>
                </a:solidFill>
              </a:rPr>
              <a:t>None</a:t>
            </a:r>
          </a:p>
        </p:txBody>
      </p:sp>
      <p:sp>
        <p:nvSpPr>
          <p:cNvPr id="19" name="TextBox 13"/>
          <p:cNvSpPr txBox="1">
            <a:spLocks noChangeArrowheads="1"/>
          </p:cNvSpPr>
          <p:nvPr userDrawn="1"/>
        </p:nvSpPr>
        <p:spPr bwMode="auto">
          <a:xfrm rot="18006833">
            <a:off x="4336713" y="5136280"/>
            <a:ext cx="101597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>
                <a:solidFill>
                  <a:srgbClr val="FFFFFF"/>
                </a:solidFill>
              </a:rPr>
              <a:t>Little</a:t>
            </a:r>
          </a:p>
        </p:txBody>
      </p:sp>
      <p:sp>
        <p:nvSpPr>
          <p:cNvPr id="20" name="TextBox 14"/>
          <p:cNvSpPr txBox="1">
            <a:spLocks noChangeArrowheads="1"/>
          </p:cNvSpPr>
          <p:nvPr userDrawn="1"/>
        </p:nvSpPr>
        <p:spPr bwMode="auto">
          <a:xfrm rot="18006833">
            <a:off x="6229576" y="5119277"/>
            <a:ext cx="112121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>
                <a:solidFill>
                  <a:srgbClr val="FFFFFF"/>
                </a:solidFill>
              </a:rPr>
              <a:t>A Lot</a:t>
            </a:r>
          </a:p>
        </p:txBody>
      </p:sp>
      <p:sp>
        <p:nvSpPr>
          <p:cNvPr id="21" name="Rectangle 20"/>
          <p:cNvSpPr/>
          <p:nvPr userDrawn="1"/>
        </p:nvSpPr>
        <p:spPr bwMode="auto">
          <a:xfrm>
            <a:off x="3185967" y="1128713"/>
            <a:ext cx="1931988" cy="1869420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2A7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0333423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415314"/>
            <a:ext cx="9144000" cy="44268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0" y="6037943"/>
            <a:ext cx="9144000" cy="52637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TextBox 35"/>
          <p:cNvSpPr txBox="1">
            <a:spLocks noChangeArrowheads="1"/>
          </p:cNvSpPr>
          <p:nvPr userDrawn="1"/>
        </p:nvSpPr>
        <p:spPr bwMode="auto">
          <a:xfrm>
            <a:off x="1143000" y="6103938"/>
            <a:ext cx="78708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bg1"/>
                </a:solidFill>
                <a:latin typeface="+mj-lt"/>
              </a:rPr>
              <a:t>Connecticut Department of Energy and Environmental Protection</a:t>
            </a:r>
          </a:p>
        </p:txBody>
      </p:sp>
      <p:pic>
        <p:nvPicPr>
          <p:cNvPr id="5" name="Picture 7" descr="DEEPLogoRectangleCOLOR755px337px300dpi.gif"/>
          <p:cNvPicPr>
            <a:picLocks noChangeAspect="1"/>
          </p:cNvPicPr>
          <p:nvPr userDrawn="1"/>
        </p:nvPicPr>
        <p:blipFill>
          <a:blip r:embed="rId2" cstate="print"/>
          <a:srcRect r="64532"/>
          <a:stretch>
            <a:fillRect/>
          </a:stretch>
        </p:blipFill>
        <p:spPr bwMode="auto">
          <a:xfrm>
            <a:off x="292100" y="5774871"/>
            <a:ext cx="777875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4916487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0" name="Picture 9" descr="2012 sky.jpg"/>
          <p:cNvPicPr>
            <a:picLocks noChangeAspect="1"/>
          </p:cNvPicPr>
          <p:nvPr userDrawn="1"/>
        </p:nvPicPr>
        <p:blipFill>
          <a:blip r:embed="rId3" cstate="print"/>
          <a:srcRect t="49348" b="29885"/>
          <a:stretch>
            <a:fillRect/>
          </a:stretch>
        </p:blipFill>
        <p:spPr bwMode="auto">
          <a:xfrm>
            <a:off x="0" y="-457200"/>
            <a:ext cx="9144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8229600" cy="3733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 eaLnBrk="1" hangingPunct="1">
              <a:buFont typeface="Arial" pitchFamily="34" charset="0"/>
              <a:buNone/>
            </a:pPr>
            <a:r>
              <a:rPr lang="en-US" baseline="30000" smtClean="0">
                <a:solidFill>
                  <a:schemeClr val="bg1"/>
                </a:solidFill>
                <a:latin typeface="Berkeley-Medium"/>
              </a:rPr>
              <a:t>Click to edit Master text styles</a:t>
            </a:r>
          </a:p>
          <a:p>
            <a:pPr lvl="1" eaLnBrk="1" hangingPunct="1">
              <a:buFont typeface="Arial" pitchFamily="34" charset="0"/>
              <a:buNone/>
            </a:pPr>
            <a:r>
              <a:rPr lang="en-US" baseline="30000" smtClean="0">
                <a:solidFill>
                  <a:schemeClr val="bg1"/>
                </a:solidFill>
                <a:latin typeface="Berkeley-Medium"/>
              </a:rPr>
              <a:t>Second level</a:t>
            </a:r>
          </a:p>
          <a:p>
            <a:pPr lvl="2" eaLnBrk="1" hangingPunct="1">
              <a:buFont typeface="Arial" pitchFamily="34" charset="0"/>
              <a:buNone/>
            </a:pPr>
            <a:r>
              <a:rPr lang="en-US" baseline="30000" smtClean="0">
                <a:solidFill>
                  <a:schemeClr val="bg1"/>
                </a:solidFill>
                <a:latin typeface="Berkeley-Medium"/>
              </a:rPr>
              <a:t>Third level</a:t>
            </a:r>
          </a:p>
          <a:p>
            <a:pPr lvl="3" eaLnBrk="1" hangingPunct="1">
              <a:buFont typeface="Arial" pitchFamily="34" charset="0"/>
              <a:buNone/>
            </a:pPr>
            <a:r>
              <a:rPr lang="en-US" baseline="30000" smtClean="0">
                <a:solidFill>
                  <a:schemeClr val="bg1"/>
                </a:solidFill>
                <a:latin typeface="Berkeley-Medium"/>
              </a:rPr>
              <a:t>Fourth level</a:t>
            </a:r>
          </a:p>
          <a:p>
            <a:pPr lvl="4" eaLnBrk="1" hangingPunct="1">
              <a:buFont typeface="Arial" pitchFamily="34" charset="0"/>
              <a:buNone/>
            </a:pPr>
            <a:r>
              <a:rPr lang="en-US" baseline="30000" smtClean="0">
                <a:solidFill>
                  <a:schemeClr val="bg1"/>
                </a:solidFill>
                <a:latin typeface="Berkeley-Medium"/>
              </a:rPr>
              <a:t>Fifth level</a:t>
            </a:r>
            <a:endParaRPr lang="en-US" baseline="30000" dirty="0" smtClean="0">
              <a:solidFill>
                <a:schemeClr val="bg1"/>
              </a:solidFill>
              <a:latin typeface="Berkeley-Medium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400800"/>
            <a:ext cx="9144000" cy="4571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0" y="6037943"/>
            <a:ext cx="9144000" cy="52637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TextBox 35"/>
          <p:cNvSpPr txBox="1">
            <a:spLocks noChangeArrowheads="1"/>
          </p:cNvSpPr>
          <p:nvPr userDrawn="1"/>
        </p:nvSpPr>
        <p:spPr bwMode="auto">
          <a:xfrm>
            <a:off x="1143000" y="6103938"/>
            <a:ext cx="78708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bg1"/>
                </a:solidFill>
                <a:latin typeface="+mj-lt"/>
              </a:rPr>
              <a:t>Connecticut Department of Energy and Environmental Protection</a:t>
            </a:r>
          </a:p>
        </p:txBody>
      </p:sp>
      <p:pic>
        <p:nvPicPr>
          <p:cNvPr id="8" name="Picture 7" descr="DEEPLogoRectangleCOLOR755px337px300dpi.gif"/>
          <p:cNvPicPr>
            <a:picLocks noChangeAspect="1"/>
          </p:cNvPicPr>
          <p:nvPr userDrawn="1"/>
        </p:nvPicPr>
        <p:blipFill>
          <a:blip r:embed="rId2" cstate="print"/>
          <a:srcRect r="64532"/>
          <a:stretch>
            <a:fillRect/>
          </a:stretch>
        </p:blipFill>
        <p:spPr bwMode="auto">
          <a:xfrm>
            <a:off x="292100" y="5774871"/>
            <a:ext cx="777875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9144000" cy="72571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Questions?</a:t>
            </a:r>
            <a:endParaRPr 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6705600" y="4800600"/>
            <a:ext cx="2438400" cy="1295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A7E"/>
              </a:solidFill>
            </a:endParaRPr>
          </a:p>
        </p:txBody>
      </p:sp>
      <p:pic>
        <p:nvPicPr>
          <p:cNvPr id="14" name="Picture 16" descr="DEEPsFirstslides2-8-12ONLY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800600"/>
            <a:ext cx="6737350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6" descr="DEEPLogoRectangleCOLORsmall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4953000"/>
            <a:ext cx="1962150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>
          <a:xfrm>
            <a:off x="0" y="6057900"/>
            <a:ext cx="9144000" cy="8001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2A7E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514" y="35052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FFFF"/>
                </a:solidFill>
              </a:rPr>
              <a:t>Connecticut Department of</a:t>
            </a:r>
          </a:p>
          <a:p>
            <a:r>
              <a:rPr lang="en-US" sz="3600" dirty="0" smtClean="0">
                <a:solidFill>
                  <a:srgbClr val="FFFFFF"/>
                </a:solidFill>
              </a:rPr>
              <a:t>Energy and Environmental Protection</a:t>
            </a: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6705600" y="4800600"/>
            <a:ext cx="2438400" cy="1295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A7E"/>
              </a:solidFill>
            </a:endParaRPr>
          </a:p>
        </p:txBody>
      </p:sp>
      <p:pic>
        <p:nvPicPr>
          <p:cNvPr id="10" name="Picture 16" descr="DEEPsFirstslides2-8-12ONLY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800600"/>
            <a:ext cx="6737350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" descr="DEEPLogoRectangleCOLORsmall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4953000"/>
            <a:ext cx="1962150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7"/>
          <p:cNvSpPr/>
          <p:nvPr userDrawn="1"/>
        </p:nvSpPr>
        <p:spPr>
          <a:xfrm>
            <a:off x="0" y="6057900"/>
            <a:ext cx="9144000" cy="8001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2A7E"/>
              </a:solidFill>
            </a:endParaRPr>
          </a:p>
        </p:txBody>
      </p:sp>
      <p:pic>
        <p:nvPicPr>
          <p:cNvPr id="21" name="Picture 8" descr="2012 sky.jpg"/>
          <p:cNvPicPr>
            <a:picLocks noChangeAspect="1"/>
          </p:cNvPicPr>
          <p:nvPr userDrawn="1"/>
        </p:nvPicPr>
        <p:blipFill>
          <a:blip r:embed="rId4" cstate="print"/>
          <a:srcRect t="17651" b="31863"/>
          <a:stretch>
            <a:fillRect/>
          </a:stretch>
        </p:blipFill>
        <p:spPr bwMode="auto">
          <a:xfrm>
            <a:off x="10" y="0"/>
            <a:ext cx="9144000" cy="3519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9462406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A7E"/>
              </a:solidFill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0" y="0"/>
            <a:ext cx="9144000" cy="418737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2A7E"/>
              </a:solidFill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304800" y="1600200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Title of Presentation</a:t>
            </a:r>
            <a:endParaRPr lang="en-US" dirty="0"/>
          </a:p>
        </p:txBody>
      </p:sp>
      <p:sp>
        <p:nvSpPr>
          <p:cNvPr id="20" name="Rectangle 19"/>
          <p:cNvSpPr/>
          <p:nvPr userDrawn="1"/>
        </p:nvSpPr>
        <p:spPr bwMode="auto">
          <a:xfrm>
            <a:off x="0" y="6026150"/>
            <a:ext cx="9144000" cy="53816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2A7E"/>
              </a:solidFill>
            </a:endParaRPr>
          </a:p>
        </p:txBody>
      </p:sp>
      <p:sp>
        <p:nvSpPr>
          <p:cNvPr id="21" name="TextBox 35"/>
          <p:cNvSpPr txBox="1">
            <a:spLocks noChangeArrowheads="1"/>
          </p:cNvSpPr>
          <p:nvPr userDrawn="1"/>
        </p:nvSpPr>
        <p:spPr bwMode="auto">
          <a:xfrm>
            <a:off x="1143000" y="6103938"/>
            <a:ext cx="78708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002A7E"/>
                </a:solidFill>
              </a:rPr>
              <a:t>Connecticut Department of Energy and Environmental Protection</a:t>
            </a:r>
          </a:p>
        </p:txBody>
      </p:sp>
      <p:pic>
        <p:nvPicPr>
          <p:cNvPr id="19" name="Picture 7" descr="DEEPLogoRectangleCOLOR755px337px300dpi.gif"/>
          <p:cNvPicPr>
            <a:picLocks noChangeAspect="1"/>
          </p:cNvPicPr>
          <p:nvPr userDrawn="1"/>
        </p:nvPicPr>
        <p:blipFill>
          <a:blip r:embed="rId2" cstate="print"/>
          <a:srcRect r="64532"/>
          <a:stretch>
            <a:fillRect/>
          </a:stretch>
        </p:blipFill>
        <p:spPr bwMode="auto">
          <a:xfrm>
            <a:off x="292100" y="5774871"/>
            <a:ext cx="777875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2418987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8001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2A7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5106022" y="1130300"/>
            <a:ext cx="1931988" cy="1869420"/>
          </a:xfrm>
          <a:prstGeom prst="rect">
            <a:avLst/>
          </a:prstGeom>
          <a:solidFill>
            <a:schemeClr val="accent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2A7E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5114617" y="2993972"/>
            <a:ext cx="1923393" cy="1842921"/>
          </a:xfrm>
          <a:prstGeom prst="rect">
            <a:avLst/>
          </a:prstGeom>
          <a:solidFill>
            <a:schemeClr val="accent4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2A7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3194562" y="2994957"/>
            <a:ext cx="1923393" cy="1841936"/>
          </a:xfrm>
          <a:prstGeom prst="rect">
            <a:avLst/>
          </a:prstGeom>
          <a:solidFill>
            <a:schemeClr val="accent3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2A7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A7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0" y="6026150"/>
            <a:ext cx="9144000" cy="53816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2A7E"/>
              </a:solidFill>
            </a:endParaRPr>
          </a:p>
        </p:txBody>
      </p:sp>
      <p:pic>
        <p:nvPicPr>
          <p:cNvPr id="12" name="Picture 7" descr="DEEPLogoRectangleCOLOR755px337px300dpi.gif"/>
          <p:cNvPicPr>
            <a:picLocks noChangeAspect="1"/>
          </p:cNvPicPr>
          <p:nvPr userDrawn="1"/>
        </p:nvPicPr>
        <p:blipFill>
          <a:blip r:embed="rId2" cstate="print"/>
          <a:srcRect r="64532"/>
          <a:stretch>
            <a:fillRect/>
          </a:stretch>
        </p:blipFill>
        <p:spPr bwMode="auto">
          <a:xfrm>
            <a:off x="292100" y="5774871"/>
            <a:ext cx="777875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35"/>
          <p:cNvSpPr txBox="1">
            <a:spLocks noChangeArrowheads="1"/>
          </p:cNvSpPr>
          <p:nvPr userDrawn="1"/>
        </p:nvSpPr>
        <p:spPr bwMode="auto">
          <a:xfrm>
            <a:off x="1143000" y="6103938"/>
            <a:ext cx="78708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002A7E"/>
                </a:solidFill>
              </a:rPr>
              <a:t>Connecticut Department of Energy and Environmental Protection</a:t>
            </a:r>
          </a:p>
        </p:txBody>
      </p:sp>
      <p:sp>
        <p:nvSpPr>
          <p:cNvPr id="13" name="TextBox 7"/>
          <p:cNvSpPr txBox="1">
            <a:spLocks noChangeArrowheads="1"/>
          </p:cNvSpPr>
          <p:nvPr userDrawn="1"/>
        </p:nvSpPr>
        <p:spPr bwMode="auto">
          <a:xfrm rot="16200000">
            <a:off x="318244" y="2845747"/>
            <a:ext cx="28760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Impact on Agency Brand</a:t>
            </a:r>
          </a:p>
        </p:txBody>
      </p:sp>
      <p:sp>
        <p:nvSpPr>
          <p:cNvPr id="14" name="TextBox 8"/>
          <p:cNvSpPr txBox="1">
            <a:spLocks noChangeArrowheads="1"/>
          </p:cNvSpPr>
          <p:nvPr userDrawn="1"/>
        </p:nvSpPr>
        <p:spPr bwMode="auto">
          <a:xfrm>
            <a:off x="2695030" y="5665956"/>
            <a:ext cx="431491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Value to Staff</a:t>
            </a:r>
          </a:p>
        </p:txBody>
      </p:sp>
      <p:sp>
        <p:nvSpPr>
          <p:cNvPr id="15" name="TextBox 9"/>
          <p:cNvSpPr txBox="1">
            <a:spLocks noChangeArrowheads="1"/>
          </p:cNvSpPr>
          <p:nvPr userDrawn="1"/>
        </p:nvSpPr>
        <p:spPr bwMode="auto">
          <a:xfrm>
            <a:off x="1857808" y="1092198"/>
            <a:ext cx="115922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>
                <a:solidFill>
                  <a:srgbClr val="FFFFFF"/>
                </a:solidFill>
              </a:rPr>
              <a:t>High</a:t>
            </a:r>
          </a:p>
        </p:txBody>
      </p:sp>
      <p:sp>
        <p:nvSpPr>
          <p:cNvPr id="16" name="TextBox 10"/>
          <p:cNvSpPr txBox="1">
            <a:spLocks noChangeArrowheads="1"/>
          </p:cNvSpPr>
          <p:nvPr userDrawn="1"/>
        </p:nvSpPr>
        <p:spPr bwMode="auto">
          <a:xfrm>
            <a:off x="1986611" y="2902925"/>
            <a:ext cx="96602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>
                <a:solidFill>
                  <a:srgbClr val="FFFFFF"/>
                </a:solidFill>
              </a:rPr>
              <a:t>Medium</a:t>
            </a:r>
          </a:p>
        </p:txBody>
      </p:sp>
      <p:sp>
        <p:nvSpPr>
          <p:cNvPr id="17" name="TextBox 11"/>
          <p:cNvSpPr txBox="1">
            <a:spLocks noChangeArrowheads="1"/>
          </p:cNvSpPr>
          <p:nvPr userDrawn="1"/>
        </p:nvSpPr>
        <p:spPr bwMode="auto">
          <a:xfrm>
            <a:off x="1729007" y="4716094"/>
            <a:ext cx="148123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>
                <a:solidFill>
                  <a:srgbClr val="FFFFFF"/>
                </a:solidFill>
              </a:rPr>
              <a:t>Low</a:t>
            </a:r>
          </a:p>
        </p:txBody>
      </p:sp>
      <p:sp>
        <p:nvSpPr>
          <p:cNvPr id="18" name="TextBox 12"/>
          <p:cNvSpPr txBox="1">
            <a:spLocks noChangeArrowheads="1"/>
          </p:cNvSpPr>
          <p:nvPr userDrawn="1"/>
        </p:nvSpPr>
        <p:spPr bwMode="auto">
          <a:xfrm rot="18006833">
            <a:off x="2463916" y="5089698"/>
            <a:ext cx="93784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>
                <a:solidFill>
                  <a:srgbClr val="FFFFFF"/>
                </a:solidFill>
              </a:rPr>
              <a:t>None</a:t>
            </a:r>
          </a:p>
        </p:txBody>
      </p:sp>
      <p:sp>
        <p:nvSpPr>
          <p:cNvPr id="19" name="TextBox 13"/>
          <p:cNvSpPr txBox="1">
            <a:spLocks noChangeArrowheads="1"/>
          </p:cNvSpPr>
          <p:nvPr userDrawn="1"/>
        </p:nvSpPr>
        <p:spPr bwMode="auto">
          <a:xfrm rot="18006833">
            <a:off x="4336713" y="5136280"/>
            <a:ext cx="101597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>
                <a:solidFill>
                  <a:srgbClr val="FFFFFF"/>
                </a:solidFill>
              </a:rPr>
              <a:t>Little</a:t>
            </a:r>
          </a:p>
        </p:txBody>
      </p:sp>
      <p:sp>
        <p:nvSpPr>
          <p:cNvPr id="20" name="TextBox 14"/>
          <p:cNvSpPr txBox="1">
            <a:spLocks noChangeArrowheads="1"/>
          </p:cNvSpPr>
          <p:nvPr userDrawn="1"/>
        </p:nvSpPr>
        <p:spPr bwMode="auto">
          <a:xfrm rot="18006833">
            <a:off x="6229576" y="5119277"/>
            <a:ext cx="112121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>
                <a:solidFill>
                  <a:srgbClr val="FFFFFF"/>
                </a:solidFill>
              </a:rPr>
              <a:t>A Lot</a:t>
            </a:r>
          </a:p>
        </p:txBody>
      </p:sp>
      <p:sp>
        <p:nvSpPr>
          <p:cNvPr id="21" name="Rectangle 20"/>
          <p:cNvSpPr/>
          <p:nvPr userDrawn="1"/>
        </p:nvSpPr>
        <p:spPr bwMode="auto">
          <a:xfrm>
            <a:off x="3185967" y="1128713"/>
            <a:ext cx="1931988" cy="1869420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2A7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0052080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A7E"/>
              </a:solidFill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0" y="6026150"/>
            <a:ext cx="9144000" cy="53816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2A7E"/>
              </a:solidFill>
            </a:endParaRPr>
          </a:p>
        </p:txBody>
      </p:sp>
      <p:sp>
        <p:nvSpPr>
          <p:cNvPr id="21" name="TextBox 35"/>
          <p:cNvSpPr txBox="1">
            <a:spLocks noChangeArrowheads="1"/>
          </p:cNvSpPr>
          <p:nvPr/>
        </p:nvSpPr>
        <p:spPr bwMode="auto">
          <a:xfrm>
            <a:off x="1143000" y="6103938"/>
            <a:ext cx="78708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002A7E"/>
                </a:solidFill>
              </a:rPr>
              <a:t>Connecticut Department of Energy and Environmental Protection</a:t>
            </a:r>
          </a:p>
        </p:txBody>
      </p:sp>
      <p:pic>
        <p:nvPicPr>
          <p:cNvPr id="19" name="Picture 7" descr="DEEPLogoRectangleCOLOR755px337px300dpi.gif"/>
          <p:cNvPicPr>
            <a:picLocks noChangeAspect="1"/>
          </p:cNvPicPr>
          <p:nvPr/>
        </p:nvPicPr>
        <p:blipFill>
          <a:blip r:embed="rId2" cstate="print"/>
          <a:srcRect r="64532"/>
          <a:stretch>
            <a:fillRect/>
          </a:stretch>
        </p:blipFill>
        <p:spPr bwMode="auto">
          <a:xfrm>
            <a:off x="292100" y="5753100"/>
            <a:ext cx="777875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 userDrawn="1"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A7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72571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2A7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0" y="6026150"/>
            <a:ext cx="9144000" cy="53816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2A7E"/>
              </a:solidFill>
            </a:endParaRPr>
          </a:p>
        </p:txBody>
      </p:sp>
      <p:sp>
        <p:nvSpPr>
          <p:cNvPr id="14" name="TextBox 35"/>
          <p:cNvSpPr txBox="1">
            <a:spLocks noChangeArrowheads="1"/>
          </p:cNvSpPr>
          <p:nvPr userDrawn="1"/>
        </p:nvSpPr>
        <p:spPr bwMode="auto">
          <a:xfrm>
            <a:off x="1143000" y="6103938"/>
            <a:ext cx="78708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002A7E"/>
                </a:solidFill>
              </a:rPr>
              <a:t>Connecticut Department of Energy and Environmental Protection</a:t>
            </a:r>
          </a:p>
        </p:txBody>
      </p:sp>
      <p:pic>
        <p:nvPicPr>
          <p:cNvPr id="15" name="Picture 7" descr="DEEPLogoRectangleCOLOR755px337px300dpi.gif"/>
          <p:cNvPicPr>
            <a:picLocks noChangeAspect="1"/>
          </p:cNvPicPr>
          <p:nvPr userDrawn="1"/>
        </p:nvPicPr>
        <p:blipFill>
          <a:blip r:embed="rId2" cstate="print"/>
          <a:srcRect r="64532"/>
          <a:stretch>
            <a:fillRect/>
          </a:stretch>
        </p:blipFill>
        <p:spPr bwMode="auto">
          <a:xfrm>
            <a:off x="292100" y="5774871"/>
            <a:ext cx="777875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Content Placeholder 2"/>
          <p:cNvSpPr>
            <a:spLocks noGrp="1"/>
          </p:cNvSpPr>
          <p:nvPr userDrawn="1">
            <p:ph idx="1"/>
          </p:nvPr>
        </p:nvSpPr>
        <p:spPr>
          <a:xfrm>
            <a:off x="609600" y="1447800"/>
            <a:ext cx="8229600" cy="3733800"/>
          </a:xfrm>
          <a:prstGeom prst="rect">
            <a:avLst/>
          </a:prstGeom>
        </p:spPr>
        <p:txBody>
          <a:bodyPr/>
          <a:lstStyle/>
          <a:p>
            <a:pPr lvl="0" eaLnBrk="1" hangingPunct="1">
              <a:buFont typeface="Arial" pitchFamily="34" charset="0"/>
              <a:buNone/>
            </a:pPr>
            <a:r>
              <a:rPr lang="en-US" baseline="30000" smtClean="0">
                <a:solidFill>
                  <a:schemeClr val="bg1"/>
                </a:solidFill>
                <a:latin typeface="Berkeley-Medium"/>
              </a:rPr>
              <a:t>Click to edit Master text styles</a:t>
            </a:r>
          </a:p>
          <a:p>
            <a:pPr lvl="1" eaLnBrk="1" hangingPunct="1">
              <a:buFont typeface="Arial" pitchFamily="34" charset="0"/>
              <a:buNone/>
            </a:pPr>
            <a:r>
              <a:rPr lang="en-US" baseline="30000" smtClean="0">
                <a:solidFill>
                  <a:schemeClr val="bg1"/>
                </a:solidFill>
                <a:latin typeface="Berkeley-Medium"/>
              </a:rPr>
              <a:t>Second level</a:t>
            </a:r>
          </a:p>
          <a:p>
            <a:pPr lvl="2" eaLnBrk="1" hangingPunct="1">
              <a:buFont typeface="Arial" pitchFamily="34" charset="0"/>
              <a:buNone/>
            </a:pPr>
            <a:r>
              <a:rPr lang="en-US" baseline="30000" smtClean="0">
                <a:solidFill>
                  <a:schemeClr val="bg1"/>
                </a:solidFill>
                <a:latin typeface="Berkeley-Medium"/>
              </a:rPr>
              <a:t>Third level</a:t>
            </a:r>
          </a:p>
          <a:p>
            <a:pPr lvl="3" eaLnBrk="1" hangingPunct="1">
              <a:buFont typeface="Arial" pitchFamily="34" charset="0"/>
              <a:buNone/>
            </a:pPr>
            <a:r>
              <a:rPr lang="en-US" baseline="30000" smtClean="0">
                <a:solidFill>
                  <a:schemeClr val="bg1"/>
                </a:solidFill>
                <a:latin typeface="Berkeley-Medium"/>
              </a:rPr>
              <a:t>Fourth level</a:t>
            </a:r>
          </a:p>
          <a:p>
            <a:pPr lvl="4" eaLnBrk="1" hangingPunct="1">
              <a:buFont typeface="Arial" pitchFamily="34" charset="0"/>
              <a:buNone/>
            </a:pPr>
            <a:r>
              <a:rPr lang="en-US" baseline="30000" smtClean="0">
                <a:solidFill>
                  <a:schemeClr val="bg1"/>
                </a:solidFill>
                <a:latin typeface="Berkeley-Medium"/>
              </a:rPr>
              <a:t>Fifth level</a:t>
            </a:r>
            <a:endParaRPr lang="en-US" baseline="30000" dirty="0" smtClean="0">
              <a:solidFill>
                <a:schemeClr val="bg1"/>
              </a:solidFill>
              <a:latin typeface="Berkeley-Medium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021617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415314"/>
            <a:ext cx="9144000" cy="44268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A7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0" y="6037943"/>
            <a:ext cx="9144000" cy="52637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2A7E"/>
              </a:solidFill>
            </a:endParaRPr>
          </a:p>
        </p:txBody>
      </p:sp>
      <p:sp>
        <p:nvSpPr>
          <p:cNvPr id="6" name="TextBox 35"/>
          <p:cNvSpPr txBox="1">
            <a:spLocks noChangeArrowheads="1"/>
          </p:cNvSpPr>
          <p:nvPr userDrawn="1"/>
        </p:nvSpPr>
        <p:spPr bwMode="auto">
          <a:xfrm>
            <a:off x="1143000" y="6103938"/>
            <a:ext cx="78708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002A7E"/>
                </a:solidFill>
              </a:rPr>
              <a:t>Connecticut Department of Energy and Environmental Protection</a:t>
            </a:r>
          </a:p>
        </p:txBody>
      </p:sp>
      <p:pic>
        <p:nvPicPr>
          <p:cNvPr id="5" name="Picture 7" descr="DEEPLogoRectangleCOLOR755px337px300dpi.gif"/>
          <p:cNvPicPr>
            <a:picLocks noChangeAspect="1"/>
          </p:cNvPicPr>
          <p:nvPr userDrawn="1"/>
        </p:nvPicPr>
        <p:blipFill>
          <a:blip r:embed="rId2" cstate="print"/>
          <a:srcRect r="64532"/>
          <a:stretch>
            <a:fillRect/>
          </a:stretch>
        </p:blipFill>
        <p:spPr bwMode="auto">
          <a:xfrm>
            <a:off x="292100" y="5774871"/>
            <a:ext cx="777875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4916487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0" name="Picture 9" descr="2012 sky.jpg"/>
          <p:cNvPicPr>
            <a:picLocks noChangeAspect="1"/>
          </p:cNvPicPr>
          <p:nvPr userDrawn="1"/>
        </p:nvPicPr>
        <p:blipFill>
          <a:blip r:embed="rId3" cstate="print"/>
          <a:srcRect t="49348" b="29885"/>
          <a:stretch>
            <a:fillRect/>
          </a:stretch>
        </p:blipFill>
        <p:spPr bwMode="auto">
          <a:xfrm>
            <a:off x="0" y="-457200"/>
            <a:ext cx="9144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8229600" cy="3733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 eaLnBrk="1" hangingPunct="1">
              <a:buFont typeface="Arial" pitchFamily="34" charset="0"/>
              <a:buNone/>
            </a:pPr>
            <a:r>
              <a:rPr lang="en-US" baseline="30000" smtClean="0">
                <a:solidFill>
                  <a:schemeClr val="bg1"/>
                </a:solidFill>
                <a:latin typeface="Berkeley-Medium"/>
              </a:rPr>
              <a:t>Click to edit Master text styles</a:t>
            </a:r>
          </a:p>
          <a:p>
            <a:pPr lvl="1" eaLnBrk="1" hangingPunct="1">
              <a:buFont typeface="Arial" pitchFamily="34" charset="0"/>
              <a:buNone/>
            </a:pPr>
            <a:r>
              <a:rPr lang="en-US" baseline="30000" smtClean="0">
                <a:solidFill>
                  <a:schemeClr val="bg1"/>
                </a:solidFill>
                <a:latin typeface="Berkeley-Medium"/>
              </a:rPr>
              <a:t>Second level</a:t>
            </a:r>
          </a:p>
          <a:p>
            <a:pPr lvl="2" eaLnBrk="1" hangingPunct="1">
              <a:buFont typeface="Arial" pitchFamily="34" charset="0"/>
              <a:buNone/>
            </a:pPr>
            <a:r>
              <a:rPr lang="en-US" baseline="30000" smtClean="0">
                <a:solidFill>
                  <a:schemeClr val="bg1"/>
                </a:solidFill>
                <a:latin typeface="Berkeley-Medium"/>
              </a:rPr>
              <a:t>Third level</a:t>
            </a:r>
          </a:p>
          <a:p>
            <a:pPr lvl="3" eaLnBrk="1" hangingPunct="1">
              <a:buFont typeface="Arial" pitchFamily="34" charset="0"/>
              <a:buNone/>
            </a:pPr>
            <a:r>
              <a:rPr lang="en-US" baseline="30000" smtClean="0">
                <a:solidFill>
                  <a:schemeClr val="bg1"/>
                </a:solidFill>
                <a:latin typeface="Berkeley-Medium"/>
              </a:rPr>
              <a:t>Fourth level</a:t>
            </a:r>
          </a:p>
          <a:p>
            <a:pPr lvl="4" eaLnBrk="1" hangingPunct="1">
              <a:buFont typeface="Arial" pitchFamily="34" charset="0"/>
              <a:buNone/>
            </a:pPr>
            <a:r>
              <a:rPr lang="en-US" baseline="30000" smtClean="0">
                <a:solidFill>
                  <a:schemeClr val="bg1"/>
                </a:solidFill>
                <a:latin typeface="Berkeley-Medium"/>
              </a:rPr>
              <a:t>Fifth level</a:t>
            </a:r>
            <a:endParaRPr lang="en-US" baseline="30000" dirty="0" smtClean="0">
              <a:solidFill>
                <a:schemeClr val="bg1"/>
              </a:solidFill>
              <a:latin typeface="Berkeley-Medium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3653484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400800"/>
            <a:ext cx="9144000" cy="4571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A7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0" y="6037943"/>
            <a:ext cx="9144000" cy="52637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2A7E"/>
              </a:solidFill>
            </a:endParaRPr>
          </a:p>
        </p:txBody>
      </p:sp>
      <p:sp>
        <p:nvSpPr>
          <p:cNvPr id="6" name="TextBox 35"/>
          <p:cNvSpPr txBox="1">
            <a:spLocks noChangeArrowheads="1"/>
          </p:cNvSpPr>
          <p:nvPr userDrawn="1"/>
        </p:nvSpPr>
        <p:spPr bwMode="auto">
          <a:xfrm>
            <a:off x="1143000" y="6103938"/>
            <a:ext cx="78708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002A7E"/>
                </a:solidFill>
              </a:rPr>
              <a:t>Connecticut Department of Energy and Environmental Protection</a:t>
            </a:r>
          </a:p>
        </p:txBody>
      </p:sp>
      <p:pic>
        <p:nvPicPr>
          <p:cNvPr id="8" name="Picture 7" descr="DEEPLogoRectangleCOLOR755px337px300dpi.gif"/>
          <p:cNvPicPr>
            <a:picLocks noChangeAspect="1"/>
          </p:cNvPicPr>
          <p:nvPr userDrawn="1"/>
        </p:nvPicPr>
        <p:blipFill>
          <a:blip r:embed="rId2" cstate="print"/>
          <a:srcRect r="64532"/>
          <a:stretch>
            <a:fillRect/>
          </a:stretch>
        </p:blipFill>
        <p:spPr bwMode="auto">
          <a:xfrm>
            <a:off x="292100" y="5774871"/>
            <a:ext cx="777875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9144000" cy="72571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2A7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339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A7E"/>
              </a:solidFill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0" y="6026150"/>
            <a:ext cx="9144000" cy="53816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2A7E"/>
              </a:solidFill>
            </a:endParaRPr>
          </a:p>
        </p:txBody>
      </p:sp>
      <p:sp>
        <p:nvSpPr>
          <p:cNvPr id="21" name="TextBox 35"/>
          <p:cNvSpPr txBox="1">
            <a:spLocks noChangeArrowheads="1"/>
          </p:cNvSpPr>
          <p:nvPr/>
        </p:nvSpPr>
        <p:spPr bwMode="auto">
          <a:xfrm>
            <a:off x="1143000" y="6103938"/>
            <a:ext cx="78708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002A7E"/>
                </a:solidFill>
              </a:rPr>
              <a:t>Connecticut Department of Energy and Environmental Protection</a:t>
            </a:r>
          </a:p>
        </p:txBody>
      </p:sp>
      <p:pic>
        <p:nvPicPr>
          <p:cNvPr id="19" name="Picture 7" descr="DEEPLogoRectangleCOLOR755px337px300dpi.gif"/>
          <p:cNvPicPr>
            <a:picLocks noChangeAspect="1"/>
          </p:cNvPicPr>
          <p:nvPr/>
        </p:nvPicPr>
        <p:blipFill>
          <a:blip r:embed="rId2" cstate="print"/>
          <a:srcRect r="64532"/>
          <a:stretch>
            <a:fillRect/>
          </a:stretch>
        </p:blipFill>
        <p:spPr bwMode="auto">
          <a:xfrm>
            <a:off x="292100" y="5753100"/>
            <a:ext cx="777875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 userDrawn="1"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A7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72571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2A7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0" y="6026150"/>
            <a:ext cx="9144000" cy="53816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2A7E"/>
              </a:solidFill>
            </a:endParaRPr>
          </a:p>
        </p:txBody>
      </p:sp>
      <p:sp>
        <p:nvSpPr>
          <p:cNvPr id="14" name="TextBox 35"/>
          <p:cNvSpPr txBox="1">
            <a:spLocks noChangeArrowheads="1"/>
          </p:cNvSpPr>
          <p:nvPr userDrawn="1"/>
        </p:nvSpPr>
        <p:spPr bwMode="auto">
          <a:xfrm>
            <a:off x="1143000" y="6103938"/>
            <a:ext cx="78708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002A7E"/>
                </a:solidFill>
              </a:rPr>
              <a:t>Connecticut Department of Energy and Environmental Protection</a:t>
            </a:r>
          </a:p>
        </p:txBody>
      </p:sp>
      <p:pic>
        <p:nvPicPr>
          <p:cNvPr id="15" name="Picture 7" descr="DEEPLogoRectangleCOLOR755px337px300dpi.gif"/>
          <p:cNvPicPr>
            <a:picLocks noChangeAspect="1"/>
          </p:cNvPicPr>
          <p:nvPr userDrawn="1"/>
        </p:nvPicPr>
        <p:blipFill>
          <a:blip r:embed="rId2" cstate="print"/>
          <a:srcRect r="64532"/>
          <a:stretch>
            <a:fillRect/>
          </a:stretch>
        </p:blipFill>
        <p:spPr bwMode="auto">
          <a:xfrm>
            <a:off x="292100" y="5774871"/>
            <a:ext cx="777875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Content Placeholder 2"/>
          <p:cNvSpPr>
            <a:spLocks noGrp="1"/>
          </p:cNvSpPr>
          <p:nvPr userDrawn="1">
            <p:ph idx="1"/>
          </p:nvPr>
        </p:nvSpPr>
        <p:spPr>
          <a:xfrm>
            <a:off x="609600" y="1447800"/>
            <a:ext cx="8229600" cy="3733800"/>
          </a:xfrm>
          <a:prstGeom prst="rect">
            <a:avLst/>
          </a:prstGeom>
        </p:spPr>
        <p:txBody>
          <a:bodyPr/>
          <a:lstStyle/>
          <a:p>
            <a:pPr lvl="0" eaLnBrk="1" hangingPunct="1">
              <a:buFont typeface="Arial" pitchFamily="34" charset="0"/>
              <a:buNone/>
            </a:pPr>
            <a:r>
              <a:rPr lang="en-US" baseline="30000" smtClean="0">
                <a:solidFill>
                  <a:schemeClr val="bg1"/>
                </a:solidFill>
                <a:latin typeface="Berkeley-Medium"/>
              </a:rPr>
              <a:t>Click to edit Master text styles</a:t>
            </a:r>
          </a:p>
          <a:p>
            <a:pPr lvl="1" eaLnBrk="1" hangingPunct="1">
              <a:buFont typeface="Arial" pitchFamily="34" charset="0"/>
              <a:buNone/>
            </a:pPr>
            <a:r>
              <a:rPr lang="en-US" baseline="30000" smtClean="0">
                <a:solidFill>
                  <a:schemeClr val="bg1"/>
                </a:solidFill>
                <a:latin typeface="Berkeley-Medium"/>
              </a:rPr>
              <a:t>Second level</a:t>
            </a:r>
          </a:p>
          <a:p>
            <a:pPr lvl="2" eaLnBrk="1" hangingPunct="1">
              <a:buFont typeface="Arial" pitchFamily="34" charset="0"/>
              <a:buNone/>
            </a:pPr>
            <a:r>
              <a:rPr lang="en-US" baseline="30000" smtClean="0">
                <a:solidFill>
                  <a:schemeClr val="bg1"/>
                </a:solidFill>
                <a:latin typeface="Berkeley-Medium"/>
              </a:rPr>
              <a:t>Third level</a:t>
            </a:r>
          </a:p>
          <a:p>
            <a:pPr lvl="3" eaLnBrk="1" hangingPunct="1">
              <a:buFont typeface="Arial" pitchFamily="34" charset="0"/>
              <a:buNone/>
            </a:pPr>
            <a:r>
              <a:rPr lang="en-US" baseline="30000" smtClean="0">
                <a:solidFill>
                  <a:schemeClr val="bg1"/>
                </a:solidFill>
                <a:latin typeface="Berkeley-Medium"/>
              </a:rPr>
              <a:t>Fourth level</a:t>
            </a:r>
          </a:p>
          <a:p>
            <a:pPr lvl="4" eaLnBrk="1" hangingPunct="1">
              <a:buFont typeface="Arial" pitchFamily="34" charset="0"/>
              <a:buNone/>
            </a:pPr>
            <a:r>
              <a:rPr lang="en-US" baseline="30000" smtClean="0">
                <a:solidFill>
                  <a:schemeClr val="bg1"/>
                </a:solidFill>
                <a:latin typeface="Berkeley-Medium"/>
              </a:rPr>
              <a:t>Fifth level</a:t>
            </a:r>
            <a:endParaRPr lang="en-US" baseline="30000" dirty="0" smtClean="0">
              <a:solidFill>
                <a:schemeClr val="bg1"/>
              </a:solidFill>
              <a:latin typeface="Berkeley-Medium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797738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415314"/>
            <a:ext cx="9144000" cy="44268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A7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0" y="6037943"/>
            <a:ext cx="9144000" cy="52637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2A7E"/>
              </a:solidFill>
            </a:endParaRPr>
          </a:p>
        </p:txBody>
      </p:sp>
      <p:sp>
        <p:nvSpPr>
          <p:cNvPr id="6" name="TextBox 35"/>
          <p:cNvSpPr txBox="1">
            <a:spLocks noChangeArrowheads="1"/>
          </p:cNvSpPr>
          <p:nvPr userDrawn="1"/>
        </p:nvSpPr>
        <p:spPr bwMode="auto">
          <a:xfrm>
            <a:off x="1143000" y="6103938"/>
            <a:ext cx="78708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002A7E"/>
                </a:solidFill>
              </a:rPr>
              <a:t>Connecticut Department of Energy and Environmental Protection</a:t>
            </a:r>
          </a:p>
        </p:txBody>
      </p:sp>
      <p:pic>
        <p:nvPicPr>
          <p:cNvPr id="5" name="Picture 7" descr="DEEPLogoRectangleCOLOR755px337px300dpi.gif"/>
          <p:cNvPicPr>
            <a:picLocks noChangeAspect="1"/>
          </p:cNvPicPr>
          <p:nvPr userDrawn="1"/>
        </p:nvPicPr>
        <p:blipFill>
          <a:blip r:embed="rId2" cstate="print"/>
          <a:srcRect r="64532"/>
          <a:stretch>
            <a:fillRect/>
          </a:stretch>
        </p:blipFill>
        <p:spPr bwMode="auto">
          <a:xfrm>
            <a:off x="292100" y="5774871"/>
            <a:ext cx="777875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4916487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0" name="Picture 9" descr="2012 sky.jpg"/>
          <p:cNvPicPr>
            <a:picLocks noChangeAspect="1"/>
          </p:cNvPicPr>
          <p:nvPr userDrawn="1"/>
        </p:nvPicPr>
        <p:blipFill>
          <a:blip r:embed="rId3" cstate="print"/>
          <a:srcRect t="49348" b="29885"/>
          <a:stretch>
            <a:fillRect/>
          </a:stretch>
        </p:blipFill>
        <p:spPr bwMode="auto">
          <a:xfrm>
            <a:off x="0" y="-457200"/>
            <a:ext cx="9144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8229600" cy="3733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 eaLnBrk="1" hangingPunct="1">
              <a:buFont typeface="Arial" pitchFamily="34" charset="0"/>
              <a:buNone/>
            </a:pPr>
            <a:r>
              <a:rPr lang="en-US" baseline="30000" smtClean="0">
                <a:solidFill>
                  <a:schemeClr val="bg1"/>
                </a:solidFill>
                <a:latin typeface="Berkeley-Medium"/>
              </a:rPr>
              <a:t>Click to edit Master text styles</a:t>
            </a:r>
          </a:p>
          <a:p>
            <a:pPr lvl="1" eaLnBrk="1" hangingPunct="1">
              <a:buFont typeface="Arial" pitchFamily="34" charset="0"/>
              <a:buNone/>
            </a:pPr>
            <a:r>
              <a:rPr lang="en-US" baseline="30000" smtClean="0">
                <a:solidFill>
                  <a:schemeClr val="bg1"/>
                </a:solidFill>
                <a:latin typeface="Berkeley-Medium"/>
              </a:rPr>
              <a:t>Second level</a:t>
            </a:r>
          </a:p>
          <a:p>
            <a:pPr lvl="2" eaLnBrk="1" hangingPunct="1">
              <a:buFont typeface="Arial" pitchFamily="34" charset="0"/>
              <a:buNone/>
            </a:pPr>
            <a:r>
              <a:rPr lang="en-US" baseline="30000" smtClean="0">
                <a:solidFill>
                  <a:schemeClr val="bg1"/>
                </a:solidFill>
                <a:latin typeface="Berkeley-Medium"/>
              </a:rPr>
              <a:t>Third level</a:t>
            </a:r>
          </a:p>
          <a:p>
            <a:pPr lvl="3" eaLnBrk="1" hangingPunct="1">
              <a:buFont typeface="Arial" pitchFamily="34" charset="0"/>
              <a:buNone/>
            </a:pPr>
            <a:r>
              <a:rPr lang="en-US" baseline="30000" smtClean="0">
                <a:solidFill>
                  <a:schemeClr val="bg1"/>
                </a:solidFill>
                <a:latin typeface="Berkeley-Medium"/>
              </a:rPr>
              <a:t>Fourth level</a:t>
            </a:r>
          </a:p>
          <a:p>
            <a:pPr lvl="4" eaLnBrk="1" hangingPunct="1">
              <a:buFont typeface="Arial" pitchFamily="34" charset="0"/>
              <a:buNone/>
            </a:pPr>
            <a:r>
              <a:rPr lang="en-US" baseline="30000" smtClean="0">
                <a:solidFill>
                  <a:schemeClr val="bg1"/>
                </a:solidFill>
                <a:latin typeface="Berkeley-Medium"/>
              </a:rPr>
              <a:t>Fifth level</a:t>
            </a:r>
            <a:endParaRPr lang="en-US" baseline="30000" dirty="0" smtClean="0">
              <a:solidFill>
                <a:schemeClr val="bg1"/>
              </a:solidFill>
              <a:latin typeface="Berkeley-Medium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75815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400800"/>
            <a:ext cx="9144000" cy="4571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A7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0" y="6037943"/>
            <a:ext cx="9144000" cy="52637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2A7E"/>
              </a:solidFill>
            </a:endParaRPr>
          </a:p>
        </p:txBody>
      </p:sp>
      <p:sp>
        <p:nvSpPr>
          <p:cNvPr id="6" name="TextBox 35"/>
          <p:cNvSpPr txBox="1">
            <a:spLocks noChangeArrowheads="1"/>
          </p:cNvSpPr>
          <p:nvPr userDrawn="1"/>
        </p:nvSpPr>
        <p:spPr bwMode="auto">
          <a:xfrm>
            <a:off x="1143000" y="6103938"/>
            <a:ext cx="78708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002A7E"/>
                </a:solidFill>
              </a:rPr>
              <a:t>Connecticut Department of Energy and Environmental Protection</a:t>
            </a:r>
          </a:p>
        </p:txBody>
      </p:sp>
      <p:pic>
        <p:nvPicPr>
          <p:cNvPr id="8" name="Picture 7" descr="DEEPLogoRectangleCOLOR755px337px300dpi.gif"/>
          <p:cNvPicPr>
            <a:picLocks noChangeAspect="1"/>
          </p:cNvPicPr>
          <p:nvPr userDrawn="1"/>
        </p:nvPicPr>
        <p:blipFill>
          <a:blip r:embed="rId2" cstate="print"/>
          <a:srcRect r="64532"/>
          <a:stretch>
            <a:fillRect/>
          </a:stretch>
        </p:blipFill>
        <p:spPr bwMode="auto">
          <a:xfrm>
            <a:off x="292100" y="5774871"/>
            <a:ext cx="777875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9144000" cy="72571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2A7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81367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A7E"/>
              </a:solidFill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0" y="0"/>
            <a:ext cx="9144000" cy="418737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2A7E"/>
              </a:solidFill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304800" y="1600200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Title of Presentation</a:t>
            </a:r>
            <a:endParaRPr lang="en-US" dirty="0"/>
          </a:p>
        </p:txBody>
      </p:sp>
      <p:sp>
        <p:nvSpPr>
          <p:cNvPr id="20" name="Rectangle 19"/>
          <p:cNvSpPr/>
          <p:nvPr userDrawn="1"/>
        </p:nvSpPr>
        <p:spPr bwMode="auto">
          <a:xfrm>
            <a:off x="0" y="6026150"/>
            <a:ext cx="9144000" cy="53816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2A7E"/>
              </a:solidFill>
            </a:endParaRPr>
          </a:p>
        </p:txBody>
      </p:sp>
      <p:sp>
        <p:nvSpPr>
          <p:cNvPr id="21" name="TextBox 35"/>
          <p:cNvSpPr txBox="1">
            <a:spLocks noChangeArrowheads="1"/>
          </p:cNvSpPr>
          <p:nvPr userDrawn="1"/>
        </p:nvSpPr>
        <p:spPr bwMode="auto">
          <a:xfrm>
            <a:off x="1143000" y="6103938"/>
            <a:ext cx="78708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002A7E"/>
                </a:solidFill>
              </a:rPr>
              <a:t>Connecticut Department of Energy and Environmental Protection</a:t>
            </a:r>
          </a:p>
        </p:txBody>
      </p:sp>
      <p:pic>
        <p:nvPicPr>
          <p:cNvPr id="19" name="Picture 7" descr="DEEPLogoRectangleCOLOR755px337px300dpi.gif"/>
          <p:cNvPicPr>
            <a:picLocks noChangeAspect="1"/>
          </p:cNvPicPr>
          <p:nvPr userDrawn="1"/>
        </p:nvPicPr>
        <p:blipFill>
          <a:blip r:embed="rId2" cstate="print"/>
          <a:srcRect r="64532"/>
          <a:stretch>
            <a:fillRect/>
          </a:stretch>
        </p:blipFill>
        <p:spPr bwMode="auto">
          <a:xfrm>
            <a:off x="292100" y="5774871"/>
            <a:ext cx="777875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530496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8001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2A7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5106022" y="1130300"/>
            <a:ext cx="1931988" cy="1869420"/>
          </a:xfrm>
          <a:prstGeom prst="rect">
            <a:avLst/>
          </a:prstGeom>
          <a:solidFill>
            <a:schemeClr val="accent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2A7E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5114617" y="2993972"/>
            <a:ext cx="1923393" cy="1842921"/>
          </a:xfrm>
          <a:prstGeom prst="rect">
            <a:avLst/>
          </a:prstGeom>
          <a:solidFill>
            <a:schemeClr val="accent4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2A7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3194562" y="2994957"/>
            <a:ext cx="1923393" cy="1841936"/>
          </a:xfrm>
          <a:prstGeom prst="rect">
            <a:avLst/>
          </a:prstGeom>
          <a:solidFill>
            <a:schemeClr val="accent3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2A7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A7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0" y="6026150"/>
            <a:ext cx="9144000" cy="53816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2A7E"/>
              </a:solidFill>
            </a:endParaRPr>
          </a:p>
        </p:txBody>
      </p:sp>
      <p:pic>
        <p:nvPicPr>
          <p:cNvPr id="12" name="Picture 7" descr="DEEPLogoRectangleCOLOR755px337px300dpi.gif"/>
          <p:cNvPicPr>
            <a:picLocks noChangeAspect="1"/>
          </p:cNvPicPr>
          <p:nvPr userDrawn="1"/>
        </p:nvPicPr>
        <p:blipFill>
          <a:blip r:embed="rId2" cstate="print"/>
          <a:srcRect r="64532"/>
          <a:stretch>
            <a:fillRect/>
          </a:stretch>
        </p:blipFill>
        <p:spPr bwMode="auto">
          <a:xfrm>
            <a:off x="292100" y="5774871"/>
            <a:ext cx="777875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35"/>
          <p:cNvSpPr txBox="1">
            <a:spLocks noChangeArrowheads="1"/>
          </p:cNvSpPr>
          <p:nvPr userDrawn="1"/>
        </p:nvSpPr>
        <p:spPr bwMode="auto">
          <a:xfrm>
            <a:off x="1143000" y="6103938"/>
            <a:ext cx="78708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002A7E"/>
                </a:solidFill>
              </a:rPr>
              <a:t>Connecticut Department of Energy and Environmental Protection</a:t>
            </a:r>
          </a:p>
        </p:txBody>
      </p:sp>
      <p:sp>
        <p:nvSpPr>
          <p:cNvPr id="13" name="TextBox 7"/>
          <p:cNvSpPr txBox="1">
            <a:spLocks noChangeArrowheads="1"/>
          </p:cNvSpPr>
          <p:nvPr userDrawn="1"/>
        </p:nvSpPr>
        <p:spPr bwMode="auto">
          <a:xfrm rot="16200000">
            <a:off x="318244" y="2845747"/>
            <a:ext cx="28760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Impact on Agency Brand</a:t>
            </a:r>
          </a:p>
        </p:txBody>
      </p:sp>
      <p:sp>
        <p:nvSpPr>
          <p:cNvPr id="14" name="TextBox 8"/>
          <p:cNvSpPr txBox="1">
            <a:spLocks noChangeArrowheads="1"/>
          </p:cNvSpPr>
          <p:nvPr userDrawn="1"/>
        </p:nvSpPr>
        <p:spPr bwMode="auto">
          <a:xfrm>
            <a:off x="2695030" y="5665956"/>
            <a:ext cx="431491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Value to Staff</a:t>
            </a:r>
          </a:p>
        </p:txBody>
      </p:sp>
      <p:sp>
        <p:nvSpPr>
          <p:cNvPr id="15" name="TextBox 9"/>
          <p:cNvSpPr txBox="1">
            <a:spLocks noChangeArrowheads="1"/>
          </p:cNvSpPr>
          <p:nvPr userDrawn="1"/>
        </p:nvSpPr>
        <p:spPr bwMode="auto">
          <a:xfrm>
            <a:off x="1857808" y="1092198"/>
            <a:ext cx="115922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>
                <a:solidFill>
                  <a:srgbClr val="FFFFFF"/>
                </a:solidFill>
              </a:rPr>
              <a:t>High</a:t>
            </a:r>
          </a:p>
        </p:txBody>
      </p:sp>
      <p:sp>
        <p:nvSpPr>
          <p:cNvPr id="16" name="TextBox 10"/>
          <p:cNvSpPr txBox="1">
            <a:spLocks noChangeArrowheads="1"/>
          </p:cNvSpPr>
          <p:nvPr userDrawn="1"/>
        </p:nvSpPr>
        <p:spPr bwMode="auto">
          <a:xfrm>
            <a:off x="1986611" y="2902925"/>
            <a:ext cx="96602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>
                <a:solidFill>
                  <a:srgbClr val="FFFFFF"/>
                </a:solidFill>
              </a:rPr>
              <a:t>Medium</a:t>
            </a:r>
          </a:p>
        </p:txBody>
      </p:sp>
      <p:sp>
        <p:nvSpPr>
          <p:cNvPr id="17" name="TextBox 11"/>
          <p:cNvSpPr txBox="1">
            <a:spLocks noChangeArrowheads="1"/>
          </p:cNvSpPr>
          <p:nvPr userDrawn="1"/>
        </p:nvSpPr>
        <p:spPr bwMode="auto">
          <a:xfrm>
            <a:off x="1729007" y="4716094"/>
            <a:ext cx="148123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>
                <a:solidFill>
                  <a:srgbClr val="FFFFFF"/>
                </a:solidFill>
              </a:rPr>
              <a:t>Low</a:t>
            </a:r>
          </a:p>
        </p:txBody>
      </p:sp>
      <p:sp>
        <p:nvSpPr>
          <p:cNvPr id="18" name="TextBox 12"/>
          <p:cNvSpPr txBox="1">
            <a:spLocks noChangeArrowheads="1"/>
          </p:cNvSpPr>
          <p:nvPr userDrawn="1"/>
        </p:nvSpPr>
        <p:spPr bwMode="auto">
          <a:xfrm rot="18006833">
            <a:off x="2463916" y="5089698"/>
            <a:ext cx="93784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>
                <a:solidFill>
                  <a:srgbClr val="FFFFFF"/>
                </a:solidFill>
              </a:rPr>
              <a:t>None</a:t>
            </a:r>
          </a:p>
        </p:txBody>
      </p:sp>
      <p:sp>
        <p:nvSpPr>
          <p:cNvPr id="19" name="TextBox 13"/>
          <p:cNvSpPr txBox="1">
            <a:spLocks noChangeArrowheads="1"/>
          </p:cNvSpPr>
          <p:nvPr userDrawn="1"/>
        </p:nvSpPr>
        <p:spPr bwMode="auto">
          <a:xfrm rot="18006833">
            <a:off x="4336713" y="5136280"/>
            <a:ext cx="101597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>
                <a:solidFill>
                  <a:srgbClr val="FFFFFF"/>
                </a:solidFill>
              </a:rPr>
              <a:t>Little</a:t>
            </a:r>
          </a:p>
        </p:txBody>
      </p:sp>
      <p:sp>
        <p:nvSpPr>
          <p:cNvPr id="20" name="TextBox 14"/>
          <p:cNvSpPr txBox="1">
            <a:spLocks noChangeArrowheads="1"/>
          </p:cNvSpPr>
          <p:nvPr userDrawn="1"/>
        </p:nvSpPr>
        <p:spPr bwMode="auto">
          <a:xfrm rot="18006833">
            <a:off x="6229576" y="5119277"/>
            <a:ext cx="112121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>
                <a:solidFill>
                  <a:srgbClr val="FFFFFF"/>
                </a:solidFill>
              </a:rPr>
              <a:t>A Lot</a:t>
            </a:r>
          </a:p>
        </p:txBody>
      </p:sp>
      <p:sp>
        <p:nvSpPr>
          <p:cNvPr id="21" name="Rectangle 20"/>
          <p:cNvSpPr/>
          <p:nvPr userDrawn="1"/>
        </p:nvSpPr>
        <p:spPr bwMode="auto">
          <a:xfrm>
            <a:off x="3185967" y="1128713"/>
            <a:ext cx="1931988" cy="1869420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2A7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9598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A7E"/>
              </a:solidFill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0" y="6026150"/>
            <a:ext cx="9144000" cy="53816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2A7E"/>
              </a:solidFill>
            </a:endParaRPr>
          </a:p>
        </p:txBody>
      </p:sp>
      <p:sp>
        <p:nvSpPr>
          <p:cNvPr id="21" name="TextBox 35"/>
          <p:cNvSpPr txBox="1">
            <a:spLocks noChangeArrowheads="1"/>
          </p:cNvSpPr>
          <p:nvPr/>
        </p:nvSpPr>
        <p:spPr bwMode="auto">
          <a:xfrm>
            <a:off x="1143000" y="6103938"/>
            <a:ext cx="78708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002A7E"/>
                </a:solidFill>
              </a:rPr>
              <a:t>Connecticut Department of Energy and Environmental Protection</a:t>
            </a:r>
          </a:p>
        </p:txBody>
      </p:sp>
      <p:pic>
        <p:nvPicPr>
          <p:cNvPr id="19" name="Picture 7" descr="DEEPLogoRectangleCOLOR755px337px300dpi.gif"/>
          <p:cNvPicPr>
            <a:picLocks noChangeAspect="1"/>
          </p:cNvPicPr>
          <p:nvPr/>
        </p:nvPicPr>
        <p:blipFill>
          <a:blip r:embed="rId2" cstate="print"/>
          <a:srcRect r="64532"/>
          <a:stretch>
            <a:fillRect/>
          </a:stretch>
        </p:blipFill>
        <p:spPr bwMode="auto">
          <a:xfrm>
            <a:off x="292100" y="5753100"/>
            <a:ext cx="777875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 userDrawn="1"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A7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72571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2A7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0" y="6026150"/>
            <a:ext cx="9144000" cy="53816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2A7E"/>
              </a:solidFill>
            </a:endParaRPr>
          </a:p>
        </p:txBody>
      </p:sp>
      <p:sp>
        <p:nvSpPr>
          <p:cNvPr id="14" name="TextBox 35"/>
          <p:cNvSpPr txBox="1">
            <a:spLocks noChangeArrowheads="1"/>
          </p:cNvSpPr>
          <p:nvPr userDrawn="1"/>
        </p:nvSpPr>
        <p:spPr bwMode="auto">
          <a:xfrm>
            <a:off x="1143000" y="6103938"/>
            <a:ext cx="78708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002A7E"/>
                </a:solidFill>
              </a:rPr>
              <a:t>Connecticut Department of Energy and Environmental Protection</a:t>
            </a:r>
          </a:p>
        </p:txBody>
      </p:sp>
      <p:pic>
        <p:nvPicPr>
          <p:cNvPr id="15" name="Picture 7" descr="DEEPLogoRectangleCOLOR755px337px300dpi.gif"/>
          <p:cNvPicPr>
            <a:picLocks noChangeAspect="1"/>
          </p:cNvPicPr>
          <p:nvPr userDrawn="1"/>
        </p:nvPicPr>
        <p:blipFill>
          <a:blip r:embed="rId2" cstate="print"/>
          <a:srcRect r="64532"/>
          <a:stretch>
            <a:fillRect/>
          </a:stretch>
        </p:blipFill>
        <p:spPr bwMode="auto">
          <a:xfrm>
            <a:off x="292100" y="5774871"/>
            <a:ext cx="777875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Content Placeholder 2"/>
          <p:cNvSpPr>
            <a:spLocks noGrp="1"/>
          </p:cNvSpPr>
          <p:nvPr userDrawn="1">
            <p:ph idx="1"/>
          </p:nvPr>
        </p:nvSpPr>
        <p:spPr>
          <a:xfrm>
            <a:off x="609600" y="1447800"/>
            <a:ext cx="8229600" cy="3733800"/>
          </a:xfrm>
          <a:prstGeom prst="rect">
            <a:avLst/>
          </a:prstGeom>
        </p:spPr>
        <p:txBody>
          <a:bodyPr/>
          <a:lstStyle/>
          <a:p>
            <a:pPr lvl="0" eaLnBrk="1" hangingPunct="1">
              <a:buFont typeface="Arial" pitchFamily="34" charset="0"/>
              <a:buNone/>
            </a:pPr>
            <a:r>
              <a:rPr lang="en-US" baseline="30000" smtClean="0">
                <a:solidFill>
                  <a:schemeClr val="bg1"/>
                </a:solidFill>
                <a:latin typeface="Berkeley-Medium"/>
              </a:rPr>
              <a:t>Click to edit Master text styles</a:t>
            </a:r>
          </a:p>
          <a:p>
            <a:pPr lvl="1" eaLnBrk="1" hangingPunct="1">
              <a:buFont typeface="Arial" pitchFamily="34" charset="0"/>
              <a:buNone/>
            </a:pPr>
            <a:r>
              <a:rPr lang="en-US" baseline="30000" smtClean="0">
                <a:solidFill>
                  <a:schemeClr val="bg1"/>
                </a:solidFill>
                <a:latin typeface="Berkeley-Medium"/>
              </a:rPr>
              <a:t>Second level</a:t>
            </a:r>
          </a:p>
          <a:p>
            <a:pPr lvl="2" eaLnBrk="1" hangingPunct="1">
              <a:buFont typeface="Arial" pitchFamily="34" charset="0"/>
              <a:buNone/>
            </a:pPr>
            <a:r>
              <a:rPr lang="en-US" baseline="30000" smtClean="0">
                <a:solidFill>
                  <a:schemeClr val="bg1"/>
                </a:solidFill>
                <a:latin typeface="Berkeley-Medium"/>
              </a:rPr>
              <a:t>Third level</a:t>
            </a:r>
          </a:p>
          <a:p>
            <a:pPr lvl="3" eaLnBrk="1" hangingPunct="1">
              <a:buFont typeface="Arial" pitchFamily="34" charset="0"/>
              <a:buNone/>
            </a:pPr>
            <a:r>
              <a:rPr lang="en-US" baseline="30000" smtClean="0">
                <a:solidFill>
                  <a:schemeClr val="bg1"/>
                </a:solidFill>
                <a:latin typeface="Berkeley-Medium"/>
              </a:rPr>
              <a:t>Fourth level</a:t>
            </a:r>
          </a:p>
          <a:p>
            <a:pPr lvl="4" eaLnBrk="1" hangingPunct="1">
              <a:buFont typeface="Arial" pitchFamily="34" charset="0"/>
              <a:buNone/>
            </a:pPr>
            <a:r>
              <a:rPr lang="en-US" baseline="30000" smtClean="0">
                <a:solidFill>
                  <a:schemeClr val="bg1"/>
                </a:solidFill>
                <a:latin typeface="Berkeley-Medium"/>
              </a:rPr>
              <a:t>Fifth level</a:t>
            </a:r>
            <a:endParaRPr lang="en-US" baseline="30000" dirty="0" smtClean="0">
              <a:solidFill>
                <a:schemeClr val="bg1"/>
              </a:solidFill>
              <a:latin typeface="Berkeley-Medium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128342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6B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017408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50" r:id="rId17"/>
    <p:sldLayoutId id="2147483751" r:id="rId18"/>
    <p:sldLayoutId id="2147483752" r:id="rId19"/>
    <p:sldLayoutId id="2147483753" r:id="rId20"/>
    <p:sldLayoutId id="2147483754" r:id="rId21"/>
    <p:sldLayoutId id="2147483702" r:id="rId22"/>
    <p:sldLayoutId id="2147483703" r:id="rId23"/>
    <p:sldLayoutId id="2147483704" r:id="rId24"/>
    <p:sldLayoutId id="2147483705" r:id="rId25"/>
    <p:sldLayoutId id="2147483706" r:id="rId26"/>
    <p:sldLayoutId id="2147483649" r:id="rId27"/>
    <p:sldLayoutId id="2147483661" r:id="rId28"/>
    <p:sldLayoutId id="2147483664" r:id="rId29"/>
    <p:sldLayoutId id="2147483665" r:id="rId30"/>
    <p:sldLayoutId id="2147483666" r:id="rId3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6B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442578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mailto:Jessie.Stratton@ct.gov" TargetMode="External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TextBox 1"/>
          <p:cNvSpPr txBox="1"/>
          <p:nvPr/>
        </p:nvSpPr>
        <p:spPr>
          <a:xfrm>
            <a:off x="88489" y="3534972"/>
            <a:ext cx="9055511" cy="150810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Connecticut’s Comprehensive Energy Strategy </a:t>
            </a:r>
            <a:r>
              <a:rPr lang="en-US" sz="2800" dirty="0" smtClean="0"/>
              <a:t>New England Energy Efficiency Roundtable</a:t>
            </a:r>
          </a:p>
          <a:p>
            <a:pPr algn="ctr"/>
            <a:r>
              <a:rPr lang="en-US" sz="2800" dirty="0" smtClean="0"/>
              <a:t>Feb 15, 2013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algn="l"/>
            <a:r>
              <a:rPr lang="en-US" sz="3600" dirty="0" smtClean="0"/>
              <a:t>Transportation: Diverse Mobility Choices </a:t>
            </a:r>
            <a:r>
              <a:rPr lang="en-US" sz="3600" dirty="0" smtClean="0">
                <a:solidFill>
                  <a:srgbClr val="FFFFFF"/>
                </a:solidFill>
              </a:rPr>
              <a:t/>
            </a:r>
            <a:br>
              <a:rPr lang="en-US" sz="3600" dirty="0" smtClean="0">
                <a:solidFill>
                  <a:srgbClr val="FFFFFF"/>
                </a:solidFill>
              </a:rPr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758" y="826309"/>
            <a:ext cx="8398592" cy="5014933"/>
          </a:xfrm>
        </p:spPr>
        <p:txBody>
          <a:bodyPr/>
          <a:lstStyle/>
          <a:p>
            <a:pPr marL="285750" indent="-285750">
              <a:spcBef>
                <a:spcPts val="0"/>
              </a:spcBef>
              <a:spcAft>
                <a:spcPts val="600"/>
              </a:spcAft>
            </a:pPr>
            <a:endParaRPr lang="en-US" sz="1800" dirty="0" smtClean="0">
              <a:solidFill>
                <a:srgbClr val="FFFFFF"/>
              </a:solidFill>
            </a:endParaRPr>
          </a:p>
          <a:p>
            <a:pPr marL="285750" indent="-285750">
              <a:spcBef>
                <a:spcPts val="0"/>
              </a:spcBef>
              <a:spcAft>
                <a:spcPts val="600"/>
              </a:spcAft>
            </a:pPr>
            <a:endParaRPr lang="en-US" sz="1800" dirty="0" smtClean="0">
              <a:solidFill>
                <a:srgbClr val="FFFFFF"/>
              </a:solidFill>
            </a:endParaRPr>
          </a:p>
          <a:p>
            <a:pPr marL="285750" indent="-285750">
              <a:spcBef>
                <a:spcPts val="0"/>
              </a:spcBef>
              <a:spcAft>
                <a:spcPts val="600"/>
              </a:spcAft>
            </a:pPr>
            <a:r>
              <a:rPr lang="en-US" sz="1800" dirty="0" smtClean="0">
                <a:solidFill>
                  <a:srgbClr val="FFFFFF"/>
                </a:solidFill>
              </a:rPr>
              <a:t>Invest </a:t>
            </a:r>
            <a:r>
              <a:rPr lang="en-US" sz="1800" dirty="0">
                <a:solidFill>
                  <a:srgbClr val="FFFFFF"/>
                </a:solidFill>
              </a:rPr>
              <a:t>boldly </a:t>
            </a:r>
            <a:r>
              <a:rPr lang="en-US" sz="1800" dirty="0" smtClean="0">
                <a:solidFill>
                  <a:srgbClr val="FFFFFF"/>
                </a:solidFill>
              </a:rPr>
              <a:t>to </a:t>
            </a:r>
            <a:r>
              <a:rPr lang="en-US" sz="1800" dirty="0">
                <a:solidFill>
                  <a:srgbClr val="FFFFFF"/>
                </a:solidFill>
              </a:rPr>
              <a:t>provide </a:t>
            </a:r>
            <a:r>
              <a:rPr lang="en-US" sz="1800" dirty="0" smtClean="0">
                <a:solidFill>
                  <a:srgbClr val="FFFFFF"/>
                </a:solidFill>
              </a:rPr>
              <a:t>real transportation flexibility</a:t>
            </a:r>
            <a:endParaRPr lang="en-US" sz="1800" dirty="0">
              <a:solidFill>
                <a:srgbClr val="FFFFFF"/>
              </a:solidFill>
            </a:endParaRPr>
          </a:p>
          <a:p>
            <a:pPr marL="285750" indent="-285750">
              <a:spcBef>
                <a:spcPts val="0"/>
              </a:spcBef>
              <a:spcAft>
                <a:spcPts val="600"/>
              </a:spcAft>
            </a:pPr>
            <a:r>
              <a:rPr lang="en-US" sz="1800" dirty="0" smtClean="0">
                <a:solidFill>
                  <a:srgbClr val="FFFFFF"/>
                </a:solidFill>
              </a:rPr>
              <a:t>Ensure sustainable system funding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</a:pPr>
            <a:r>
              <a:rPr lang="en-US" sz="1800" dirty="0" smtClean="0">
                <a:solidFill>
                  <a:srgbClr val="FFFFFF"/>
                </a:solidFill>
              </a:rPr>
              <a:t>Lead and focus investments on </a:t>
            </a:r>
            <a:r>
              <a:rPr lang="en-US" sz="1800" dirty="0">
                <a:solidFill>
                  <a:srgbClr val="FFFFFF"/>
                </a:solidFill>
              </a:rPr>
              <a:t>transit-oriented </a:t>
            </a:r>
            <a:r>
              <a:rPr lang="en-US" sz="1800" dirty="0" smtClean="0">
                <a:solidFill>
                  <a:srgbClr val="FFFFFF"/>
                </a:solidFill>
              </a:rPr>
              <a:t>development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</a:pPr>
            <a:r>
              <a:rPr lang="en-US" sz="1800" dirty="0" smtClean="0">
                <a:solidFill>
                  <a:srgbClr val="FFFFFF"/>
                </a:solidFill>
              </a:rPr>
              <a:t>Build on current public transit investments </a:t>
            </a:r>
          </a:p>
          <a:p>
            <a:pPr marL="285750" indent="-285750"/>
            <a:r>
              <a:rPr lang="en-US" sz="1800" dirty="0" smtClean="0">
                <a:solidFill>
                  <a:srgbClr val="FFFFFF"/>
                </a:solidFill>
              </a:rPr>
              <a:t>Provide technology neutral, clean fuels/clean vehicles “platforms”</a:t>
            </a:r>
          </a:p>
          <a:p>
            <a:pPr marL="685800" lvl="1"/>
            <a:r>
              <a:rPr lang="en-US" sz="1600" dirty="0" smtClean="0">
                <a:solidFill>
                  <a:srgbClr val="FFFFFF"/>
                </a:solidFill>
              </a:rPr>
              <a:t>Electric </a:t>
            </a:r>
            <a:r>
              <a:rPr lang="en-US" sz="1600" dirty="0" smtClean="0">
                <a:solidFill>
                  <a:srgbClr val="FFFFFF"/>
                </a:solidFill>
              </a:rPr>
              <a:t>vehicle </a:t>
            </a:r>
            <a:r>
              <a:rPr lang="en-US" sz="1600" dirty="0" smtClean="0">
                <a:solidFill>
                  <a:srgbClr val="FFFFFF"/>
                </a:solidFill>
              </a:rPr>
              <a:t>charging station build-out</a:t>
            </a:r>
          </a:p>
          <a:p>
            <a:pPr marL="685800" lvl="1"/>
            <a:r>
              <a:rPr lang="en-US" sz="1600" dirty="0" smtClean="0">
                <a:solidFill>
                  <a:srgbClr val="FFFFFF"/>
                </a:solidFill>
              </a:rPr>
              <a:t>Natural gas fleet  replacements and fueling for long-haul trucks</a:t>
            </a:r>
          </a:p>
          <a:p>
            <a:pPr marL="685800" lvl="1"/>
            <a:r>
              <a:rPr lang="en-US" sz="1600" dirty="0" smtClean="0">
                <a:solidFill>
                  <a:srgbClr val="FFFFFF"/>
                </a:solidFill>
              </a:rPr>
              <a:t>Basic commitment to hydrogen fuel cell technology</a:t>
            </a:r>
          </a:p>
          <a:p>
            <a:pPr>
              <a:spcBef>
                <a:spcPts val="600"/>
              </a:spcBef>
              <a:spcAft>
                <a:spcPts val="600"/>
              </a:spcAft>
              <a:tabLst>
                <a:tab pos="228600" algn="l"/>
              </a:tabLst>
            </a:pPr>
            <a:r>
              <a:rPr lang="en-US" sz="1800" kern="0" dirty="0" smtClean="0">
                <a:solidFill>
                  <a:prstClr val="white"/>
                </a:solidFill>
              </a:rPr>
              <a:t>Improve gasoline and diesel vehicle efficiency</a:t>
            </a:r>
          </a:p>
          <a:p>
            <a:pPr>
              <a:tabLst>
                <a:tab pos="228600" algn="l"/>
              </a:tabLst>
            </a:pPr>
            <a:r>
              <a:rPr lang="en-US" sz="1800" kern="0" dirty="0" smtClean="0">
                <a:solidFill>
                  <a:prstClr val="white"/>
                </a:solidFill>
              </a:rPr>
              <a:t>Improve transportation system efficiencies</a:t>
            </a:r>
          </a:p>
          <a:p>
            <a:pPr lvl="1">
              <a:buNone/>
              <a:tabLst>
                <a:tab pos="228600" algn="l"/>
              </a:tabLst>
            </a:pPr>
            <a:endParaRPr lang="en-US" sz="1200" kern="0" dirty="0" smtClean="0">
              <a:solidFill>
                <a:prstClr val="white"/>
              </a:solidFill>
            </a:endParaRPr>
          </a:p>
          <a:p>
            <a:pPr marL="285750" indent="-285750"/>
            <a:endParaRPr lang="en-US" sz="1600" i="1" dirty="0" smtClean="0">
              <a:solidFill>
                <a:srgbClr val="FFFFFF"/>
              </a:solidFill>
            </a:endParaRP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648700" y="6134100"/>
            <a:ext cx="495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421E66DC-9626-49A1-A4B6-D91B80E95119}" type="slidenum">
              <a:rPr lang="en-US" smtClean="0">
                <a:solidFill>
                  <a:srgbClr val="002A7E"/>
                </a:solidFill>
              </a:rPr>
              <a:pPr/>
              <a:t>10</a:t>
            </a:fld>
            <a:endParaRPr lang="en-US" dirty="0">
              <a:solidFill>
                <a:srgbClr val="002A7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17283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 dirty="0" smtClean="0"/>
              <a:t>Transportation: Critical Opportunities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981" y="771628"/>
            <a:ext cx="8799871" cy="5226049"/>
          </a:xfrm>
        </p:spPr>
        <p:txBody>
          <a:bodyPr/>
          <a:lstStyle/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sz="1800" dirty="0" smtClean="0">
                <a:solidFill>
                  <a:schemeClr val="bg1"/>
                </a:solidFill>
              </a:rPr>
              <a:t>Enhanced mobility</a:t>
            </a:r>
          </a:p>
          <a:p>
            <a:pPr marL="1035050" lvl="2">
              <a:spcBef>
                <a:spcPts val="0"/>
              </a:spcBef>
            </a:pPr>
            <a:r>
              <a:rPr lang="en-US" sz="1600" dirty="0" smtClean="0">
                <a:solidFill>
                  <a:schemeClr val="bg1"/>
                </a:solidFill>
              </a:rPr>
              <a:t>Support strategic </a:t>
            </a:r>
            <a:r>
              <a:rPr lang="en-US" sz="1600" dirty="0">
                <a:solidFill>
                  <a:schemeClr val="bg1"/>
                </a:solidFill>
              </a:rPr>
              <a:t>growth along </a:t>
            </a:r>
            <a:r>
              <a:rPr lang="en-US" sz="1600" dirty="0" smtClean="0">
                <a:solidFill>
                  <a:schemeClr val="bg1"/>
                </a:solidFill>
              </a:rPr>
              <a:t>major transportation corridors , for example:</a:t>
            </a:r>
          </a:p>
          <a:p>
            <a:pPr marL="1492250" lvl="3">
              <a:spcBef>
                <a:spcPts val="0"/>
              </a:spcBef>
            </a:pPr>
            <a:r>
              <a:rPr lang="en-US" sz="1200" dirty="0" err="1" smtClean="0">
                <a:solidFill>
                  <a:schemeClr val="bg1"/>
                </a:solidFill>
              </a:rPr>
              <a:t>CTfastrak</a:t>
            </a:r>
            <a:r>
              <a:rPr lang="en-US" sz="1200" dirty="0" smtClean="0">
                <a:solidFill>
                  <a:schemeClr val="bg1"/>
                </a:solidFill>
              </a:rPr>
              <a:t> </a:t>
            </a:r>
            <a:r>
              <a:rPr lang="en-US" sz="1200" dirty="0">
                <a:solidFill>
                  <a:schemeClr val="bg1"/>
                </a:solidFill>
              </a:rPr>
              <a:t>(New Britain to Hartford </a:t>
            </a:r>
            <a:r>
              <a:rPr lang="en-US" sz="1200" dirty="0" err="1">
                <a:solidFill>
                  <a:schemeClr val="bg1"/>
                </a:solidFill>
              </a:rPr>
              <a:t>Busway</a:t>
            </a:r>
            <a:r>
              <a:rPr lang="en-US" sz="1200" dirty="0" smtClean="0">
                <a:solidFill>
                  <a:schemeClr val="bg1"/>
                </a:solidFill>
              </a:rPr>
              <a:t>),</a:t>
            </a:r>
          </a:p>
          <a:p>
            <a:pPr marL="1492250" lvl="3">
              <a:spcBef>
                <a:spcPts val="0"/>
              </a:spcBef>
            </a:pPr>
            <a:r>
              <a:rPr lang="en-US" sz="1200" dirty="0" smtClean="0">
                <a:solidFill>
                  <a:schemeClr val="bg1"/>
                </a:solidFill>
              </a:rPr>
              <a:t>New </a:t>
            </a:r>
            <a:r>
              <a:rPr lang="en-US" sz="1200" dirty="0">
                <a:solidFill>
                  <a:schemeClr val="bg1"/>
                </a:solidFill>
              </a:rPr>
              <a:t>Haven to Springfield </a:t>
            </a:r>
            <a:r>
              <a:rPr lang="en-US" sz="1200" dirty="0" smtClean="0">
                <a:solidFill>
                  <a:schemeClr val="bg1"/>
                </a:solidFill>
              </a:rPr>
              <a:t>Rail</a:t>
            </a:r>
          </a:p>
          <a:p>
            <a:pPr marL="1492250" lvl="3">
              <a:spcBef>
                <a:spcPts val="0"/>
              </a:spcBef>
            </a:pPr>
            <a:r>
              <a:rPr lang="en-US" sz="1200" dirty="0" err="1" smtClean="0">
                <a:solidFill>
                  <a:schemeClr val="bg1"/>
                </a:solidFill>
              </a:rPr>
              <a:t>MetroNorth</a:t>
            </a:r>
            <a:r>
              <a:rPr lang="en-US" sz="1200" dirty="0" smtClean="0">
                <a:solidFill>
                  <a:schemeClr val="bg1"/>
                </a:solidFill>
              </a:rPr>
              <a:t> </a:t>
            </a:r>
            <a:r>
              <a:rPr lang="en-US" sz="1200" dirty="0">
                <a:solidFill>
                  <a:schemeClr val="bg1"/>
                </a:solidFill>
              </a:rPr>
              <a:t>Rail </a:t>
            </a:r>
            <a:r>
              <a:rPr lang="en-US" sz="1200" dirty="0" smtClean="0">
                <a:solidFill>
                  <a:schemeClr val="bg1"/>
                </a:solidFill>
              </a:rPr>
              <a:t>Enhancements</a:t>
            </a:r>
          </a:p>
          <a:p>
            <a:pPr marL="1492250" lvl="3">
              <a:spcBef>
                <a:spcPts val="0"/>
              </a:spcBef>
            </a:pPr>
            <a:r>
              <a:rPr lang="en-US" sz="1200" dirty="0" smtClean="0">
                <a:solidFill>
                  <a:schemeClr val="bg1"/>
                </a:solidFill>
              </a:rPr>
              <a:t>Shore </a:t>
            </a:r>
            <a:r>
              <a:rPr lang="en-US" sz="1200" dirty="0">
                <a:solidFill>
                  <a:schemeClr val="bg1"/>
                </a:solidFill>
              </a:rPr>
              <a:t>Line East service expansion</a:t>
            </a:r>
          </a:p>
          <a:p>
            <a:pPr marL="1035050" lvl="2">
              <a:spcBef>
                <a:spcPts val="0"/>
              </a:spcBef>
            </a:pPr>
            <a:r>
              <a:rPr lang="en-US" sz="1600" dirty="0">
                <a:solidFill>
                  <a:schemeClr val="bg1"/>
                </a:solidFill>
              </a:rPr>
              <a:t>Invest in and promote </a:t>
            </a:r>
            <a:r>
              <a:rPr lang="en-US" sz="1600" dirty="0" smtClean="0">
                <a:solidFill>
                  <a:schemeClr val="bg1"/>
                </a:solidFill>
              </a:rPr>
              <a:t>alternative mobility options</a:t>
            </a:r>
            <a:endParaRPr lang="en-US" sz="1600" dirty="0">
              <a:solidFill>
                <a:schemeClr val="bg1"/>
              </a:solidFill>
            </a:endParaRPr>
          </a:p>
          <a:p>
            <a:pPr marL="457200" indent="-457200">
              <a:spcBef>
                <a:spcPts val="0"/>
              </a:spcBef>
              <a:buNone/>
            </a:pPr>
            <a:endParaRPr lang="en-US" sz="1400" dirty="0">
              <a:solidFill>
                <a:schemeClr val="bg1"/>
              </a:solidFill>
            </a:endParaRPr>
          </a:p>
          <a:p>
            <a:pPr marL="457200" indent="-457200">
              <a:spcBef>
                <a:spcPts val="0"/>
              </a:spcBef>
              <a:buNone/>
            </a:pPr>
            <a:r>
              <a:rPr lang="en-US" sz="1800" dirty="0">
                <a:solidFill>
                  <a:schemeClr val="bg1"/>
                </a:solidFill>
              </a:rPr>
              <a:t>2.	Sustainable funding for transportation</a:t>
            </a:r>
          </a:p>
          <a:p>
            <a:pPr marL="1035050" lvl="2">
              <a:spcBef>
                <a:spcPts val="0"/>
              </a:spcBef>
            </a:pPr>
            <a:r>
              <a:rPr lang="en-US" sz="1600" dirty="0">
                <a:solidFill>
                  <a:schemeClr val="bg1"/>
                </a:solidFill>
              </a:rPr>
              <a:t>Develop options for transportation </a:t>
            </a:r>
            <a:r>
              <a:rPr lang="en-US" sz="1600" dirty="0" smtClean="0">
                <a:solidFill>
                  <a:schemeClr val="bg1"/>
                </a:solidFill>
              </a:rPr>
              <a:t>funding</a:t>
            </a:r>
          </a:p>
          <a:p>
            <a:pPr marL="806450" lvl="2" indent="0">
              <a:spcBef>
                <a:spcPts val="0"/>
              </a:spcBef>
              <a:buNone/>
            </a:pPr>
            <a:endParaRPr lang="en-US" sz="1400" dirty="0">
              <a:solidFill>
                <a:schemeClr val="bg1"/>
              </a:solidFill>
            </a:endParaRPr>
          </a:p>
          <a:p>
            <a:pPr marL="457200" indent="-457200">
              <a:spcBef>
                <a:spcPts val="0"/>
              </a:spcBef>
              <a:buNone/>
            </a:pPr>
            <a:r>
              <a:rPr lang="en-US" sz="1800" dirty="0">
                <a:solidFill>
                  <a:schemeClr val="bg1"/>
                </a:solidFill>
              </a:rPr>
              <a:t>3.	Clean fuels/clean vehicles platform</a:t>
            </a:r>
          </a:p>
          <a:p>
            <a:pPr marL="1257300" lvl="2" indent="-457200">
              <a:spcBef>
                <a:spcPts val="0"/>
              </a:spcBef>
            </a:pPr>
            <a:r>
              <a:rPr lang="en-US" sz="1600" dirty="0">
                <a:solidFill>
                  <a:schemeClr val="bg1"/>
                </a:solidFill>
              </a:rPr>
              <a:t>Promote adoption of high efficiency passenger vehicles</a:t>
            </a:r>
          </a:p>
          <a:p>
            <a:pPr marL="1257300" lvl="2" indent="-457200">
              <a:spcBef>
                <a:spcPts val="0"/>
              </a:spcBef>
            </a:pPr>
            <a:r>
              <a:rPr lang="en-US" sz="1600" dirty="0">
                <a:solidFill>
                  <a:schemeClr val="bg1"/>
                </a:solidFill>
              </a:rPr>
              <a:t>Develop baseline infrastructure for a variety of advanced fuel options</a:t>
            </a:r>
          </a:p>
          <a:p>
            <a:pPr marL="0" indent="0">
              <a:spcBef>
                <a:spcPts val="0"/>
              </a:spcBef>
              <a:buNone/>
            </a:pPr>
            <a:endParaRPr lang="en-US" sz="1400" dirty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olidFill>
                  <a:schemeClr val="bg1"/>
                </a:solidFill>
              </a:rPr>
              <a:t>4.         System efficiencies</a:t>
            </a:r>
          </a:p>
          <a:p>
            <a:pPr marL="1257300" lvl="2" indent="-457200">
              <a:spcBef>
                <a:spcPts val="0"/>
              </a:spcBef>
            </a:pPr>
            <a:r>
              <a:rPr lang="en-US" sz="1600" dirty="0">
                <a:solidFill>
                  <a:schemeClr val="bg1"/>
                </a:solidFill>
              </a:rPr>
              <a:t>Promote anti-idling, maintenance  </a:t>
            </a:r>
            <a:r>
              <a:rPr lang="en-US" sz="1600" dirty="0" smtClean="0">
                <a:solidFill>
                  <a:schemeClr val="bg1"/>
                </a:solidFill>
              </a:rPr>
              <a:t>and expansion </a:t>
            </a:r>
            <a:r>
              <a:rPr lang="en-US" sz="1600" dirty="0">
                <a:solidFill>
                  <a:schemeClr val="bg1"/>
                </a:solidFill>
              </a:rPr>
              <a:t>of traffic light synchronization</a:t>
            </a:r>
          </a:p>
          <a:p>
            <a:pPr marL="1257300" lvl="2" indent="-457200">
              <a:spcBef>
                <a:spcPts val="0"/>
              </a:spcBef>
            </a:pPr>
            <a:r>
              <a:rPr lang="en-US" sz="1600" dirty="0">
                <a:solidFill>
                  <a:schemeClr val="bg1"/>
                </a:solidFill>
              </a:rPr>
              <a:t>Preserve and enhance existing port services and markets </a:t>
            </a:r>
          </a:p>
          <a:p>
            <a:pPr marL="1257300" lvl="2" indent="-457200">
              <a:spcBef>
                <a:spcPts val="0"/>
              </a:spcBef>
            </a:pPr>
            <a:r>
              <a:rPr lang="en-US" sz="1600" dirty="0">
                <a:solidFill>
                  <a:schemeClr val="bg1"/>
                </a:solidFill>
              </a:rPr>
              <a:t>Identify opportunities for mode shifting of freight</a:t>
            </a:r>
          </a:p>
          <a:p>
            <a:pPr marL="1257300" lvl="2" indent="-457200">
              <a:spcBef>
                <a:spcPts val="0"/>
              </a:spcBef>
            </a:pPr>
            <a:r>
              <a:rPr lang="en-US" sz="1600" dirty="0">
                <a:solidFill>
                  <a:schemeClr val="bg1"/>
                </a:solidFill>
              </a:rPr>
              <a:t>Ensure strong regional coordination</a:t>
            </a:r>
          </a:p>
          <a:p>
            <a:pPr marL="806450" lvl="2" indent="0">
              <a:spcBef>
                <a:spcPts val="0"/>
              </a:spcBef>
              <a:buNone/>
            </a:pPr>
            <a:endParaRPr lang="en-US" sz="1400" dirty="0" smtClean="0">
              <a:solidFill>
                <a:schemeClr val="bg1"/>
              </a:solidFill>
            </a:endParaRPr>
          </a:p>
          <a:p>
            <a:pPr marL="857250" lvl="1" indent="-457200">
              <a:spcBef>
                <a:spcPts val="0"/>
              </a:spcBef>
              <a:buFont typeface="+mj-lt"/>
              <a:buAutoNum type="arabicPeriod" startAt="4"/>
            </a:pPr>
            <a:endParaRPr lang="en-US" sz="1000" dirty="0" smtClean="0">
              <a:solidFill>
                <a:schemeClr val="bg1"/>
              </a:solidFill>
            </a:endParaRPr>
          </a:p>
          <a:p>
            <a:pPr marL="857250" lvl="1" indent="-457200">
              <a:spcBef>
                <a:spcPts val="1200"/>
              </a:spcBef>
              <a:buFontTx/>
              <a:buChar char="-"/>
            </a:pPr>
            <a:endParaRPr lang="en-US" sz="2000" dirty="0" smtClean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48700" y="6121400"/>
            <a:ext cx="495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421E66DC-9626-49A1-A4B6-D91B80E95119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43766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9817" y="0"/>
            <a:ext cx="8679703" cy="1143000"/>
          </a:xfrm>
        </p:spPr>
        <p:txBody>
          <a:bodyPr/>
          <a:lstStyle/>
          <a:p>
            <a:pPr algn="l"/>
            <a:r>
              <a:rPr lang="en-US" sz="3600" dirty="0" smtClean="0"/>
              <a:t>Current State and Future Vision</a:t>
            </a:r>
            <a:endParaRPr lang="en-US" sz="3600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600890" y="979714"/>
            <a:ext cx="8186057" cy="3862251"/>
          </a:xfrm>
        </p:spPr>
        <p:txBody>
          <a:bodyPr/>
          <a:lstStyle/>
          <a:p>
            <a:endParaRPr lang="en-US" sz="2400" dirty="0" smtClean="0">
              <a:solidFill>
                <a:schemeClr val="bg1"/>
              </a:solidFill>
            </a:endParaRPr>
          </a:p>
          <a:p>
            <a:pPr lvl="1"/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48700" y="6134100"/>
            <a:ext cx="495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421E66DC-9626-49A1-A4B6-D91B80E95119}" type="slidenum">
              <a:rPr lang="en-US" smtClean="0">
                <a:solidFill>
                  <a:srgbClr val="002A7E"/>
                </a:solidFill>
              </a:rPr>
              <a:pPr/>
              <a:t>12</a:t>
            </a:fld>
            <a:endParaRPr lang="en-US" dirty="0">
              <a:solidFill>
                <a:srgbClr val="002A7E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60555" y="1100597"/>
            <a:ext cx="2971800" cy="4361989"/>
          </a:xfrm>
          <a:prstGeom prst="rect">
            <a:avLst/>
          </a:prstGeom>
          <a:gradFill rotWithShape="1">
            <a:gsLst>
              <a:gs pos="0">
                <a:srgbClr val="00A6E9"/>
              </a:gs>
              <a:gs pos="20000">
                <a:srgbClr val="00A3E3"/>
              </a:gs>
              <a:gs pos="100000">
                <a:srgbClr val="007BAD"/>
              </a:gs>
            </a:gsLst>
            <a:lin ang="5400000"/>
          </a:gradFill>
          <a:ln w="9525">
            <a:solidFill>
              <a:srgbClr val="0098CC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6" name="TextBox 19"/>
          <p:cNvSpPr txBox="1">
            <a:spLocks noChangeArrowheads="1"/>
          </p:cNvSpPr>
          <p:nvPr/>
        </p:nvSpPr>
        <p:spPr bwMode="auto">
          <a:xfrm>
            <a:off x="830948" y="2268240"/>
            <a:ext cx="2667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9pPr>
          </a:lstStyle>
          <a:p>
            <a:pPr marL="285750" marR="0" lvl="0" indent="-285750" defTabSz="914400" eaLnBrk="1" fontAlgn="base" latinLnBrk="0" hangingPunct="1">
              <a:lnSpc>
                <a:spcPct val="100000"/>
              </a:lnSpc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ＭＳ Ｐゴシック" pitchFamily="34" charset="-128"/>
              </a:rPr>
              <a:t>Long commutes,</a:t>
            </a:r>
            <a:r>
              <a:rPr kumimoji="0" lang="en-US" sz="1400" b="0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ＭＳ Ｐゴシック" pitchFamily="34" charset="-128"/>
              </a:rPr>
              <a:t> 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ＭＳ Ｐゴシック" pitchFamily="34" charset="-128"/>
              </a:rPr>
              <a:t>congestion</a:t>
            </a:r>
          </a:p>
          <a:p>
            <a:pPr marL="285750" marR="0" lvl="0" indent="-285750" defTabSz="914400" eaLnBrk="1" fontAlgn="base" latinLnBrk="0" hangingPunct="1">
              <a:lnSpc>
                <a:spcPct val="100000"/>
              </a:lnSpc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400" kern="0" dirty="0" smtClean="0">
                <a:solidFill>
                  <a:srgbClr val="FFFFFF"/>
                </a:solidFill>
                <a:latin typeface="+mj-lt"/>
              </a:rPr>
              <a:t>Limited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ＭＳ Ｐゴシック" pitchFamily="34" charset="-128"/>
              </a:rPr>
              <a:t> transportation options</a:t>
            </a:r>
          </a:p>
          <a:p>
            <a:pPr marL="285750" marR="0" lvl="0" indent="-285750" defTabSz="914400" eaLnBrk="1" fontAlgn="base" latinLnBrk="0" hangingPunct="1">
              <a:lnSpc>
                <a:spcPct val="100000"/>
              </a:lnSpc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400" kern="0" dirty="0">
                <a:solidFill>
                  <a:srgbClr val="FFFFFF"/>
                </a:solidFill>
                <a:latin typeface="+mj-lt"/>
              </a:rPr>
              <a:t>I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ＭＳ Ｐゴシック" pitchFamily="34" charset="-128"/>
              </a:rPr>
              <a:t>nefficient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ＭＳ Ｐゴシック" pitchFamily="34" charset="-128"/>
              </a:rPr>
              <a:t> vehicle stock</a:t>
            </a:r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1196771" y="1100597"/>
            <a:ext cx="108892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ＭＳ Ｐゴシック" pitchFamily="34" charset="-128"/>
              </a:rPr>
              <a:t>TODAY</a:t>
            </a:r>
          </a:p>
        </p:txBody>
      </p:sp>
      <p:pic>
        <p:nvPicPr>
          <p:cNvPr id="8" name="Picture 25599" descr="Screen shot 2012-06-07 at 4.39.12 PM.png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87" y="2475300"/>
            <a:ext cx="573343" cy="451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8" descr="Screen shot 2012-06-07 at 4.22.46 PM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611" y="3454396"/>
            <a:ext cx="488270" cy="480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22"/>
          <p:cNvSpPr txBox="1">
            <a:spLocks noChangeArrowheads="1"/>
          </p:cNvSpPr>
          <p:nvPr/>
        </p:nvSpPr>
        <p:spPr bwMode="auto">
          <a:xfrm>
            <a:off x="805695" y="3420357"/>
            <a:ext cx="247312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9pPr>
          </a:lstStyle>
          <a:p>
            <a:pPr marL="285750" marR="0" lvl="0" indent="-28575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ＭＳ Ｐゴシック" pitchFamily="34" charset="-128"/>
              </a:rPr>
              <a:t>Dominant fuel choice—oil</a:t>
            </a:r>
          </a:p>
          <a:p>
            <a:pPr marL="285750" marR="0" lvl="0" indent="-28575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ＭＳ Ｐゴシック" pitchFamily="34" charset="-128"/>
              </a:rPr>
              <a:t>Oil supply risks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76735" y="4038456"/>
            <a:ext cx="269451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 smtClean="0">
                <a:solidFill>
                  <a:srgbClr val="FFFFFF"/>
                </a:solidFill>
                <a:latin typeface="+mj-lt"/>
                <a:ea typeface="ＭＳ Ｐゴシック" charset="0"/>
                <a:cs typeface="ＭＳ Ｐゴシック" charset="0"/>
              </a:rPr>
              <a:t>IMPACTS</a:t>
            </a:r>
            <a:endParaRPr lang="en-US" sz="1400" b="1" dirty="0">
              <a:solidFill>
                <a:srgbClr val="FFFFFF"/>
              </a:solidFill>
              <a:latin typeface="+mj-lt"/>
              <a:ea typeface="ＭＳ Ｐゴシック" charset="0"/>
              <a:cs typeface="ＭＳ Ｐゴシック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  <a:defRPr/>
            </a:pPr>
            <a:r>
              <a:rPr lang="en-US" sz="1400" dirty="0" smtClean="0">
                <a:solidFill>
                  <a:srgbClr val="FFFFFF"/>
                </a:solidFill>
                <a:latin typeface="+mj-lt"/>
                <a:ea typeface="ＭＳ Ｐゴシック" charset="0"/>
                <a:cs typeface="ＭＳ Ｐゴシック" charset="0"/>
              </a:rPr>
              <a:t>Degrading infrastructure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  <a:defRPr/>
            </a:pPr>
            <a:r>
              <a:rPr lang="en-US" sz="1400" dirty="0" smtClean="0">
                <a:solidFill>
                  <a:srgbClr val="FFFFFF"/>
                </a:solidFill>
                <a:latin typeface="+mj-lt"/>
                <a:ea typeface="ＭＳ Ｐゴシック" charset="0"/>
                <a:cs typeface="ＭＳ Ｐゴシック" charset="0"/>
              </a:rPr>
              <a:t>Major contribution to air emissions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1400" dirty="0" smtClean="0">
                <a:solidFill>
                  <a:srgbClr val="FFFFFF"/>
                </a:solidFill>
                <a:latin typeface="+mj-lt"/>
                <a:ea typeface="ＭＳ Ｐゴシック" charset="0"/>
                <a:cs typeface="ＭＳ Ｐゴシック" charset="0"/>
              </a:rPr>
              <a:t>High gasoline costs</a:t>
            </a:r>
            <a:endParaRPr lang="en-US" sz="1400" dirty="0">
              <a:solidFill>
                <a:srgbClr val="FFFFFF"/>
              </a:solidFill>
              <a:latin typeface="+mj-lt"/>
              <a:ea typeface="ＭＳ Ｐゴシック" charset="0"/>
              <a:cs typeface="ＭＳ Ｐゴシック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  <a:defRPr/>
            </a:pPr>
            <a:r>
              <a:rPr lang="en-US" sz="1400" dirty="0">
                <a:solidFill>
                  <a:srgbClr val="FFFFFF"/>
                </a:solidFill>
                <a:latin typeface="+mj-lt"/>
                <a:ea typeface="ＭＳ Ｐゴシック" charset="0"/>
                <a:cs typeface="ＭＳ Ｐゴシック" charset="0"/>
              </a:rPr>
              <a:t>C</a:t>
            </a:r>
            <a:r>
              <a:rPr lang="en-US" sz="1400" dirty="0" smtClean="0">
                <a:solidFill>
                  <a:srgbClr val="FFFFFF"/>
                </a:solidFill>
                <a:latin typeface="+mj-lt"/>
                <a:ea typeface="ＭＳ Ｐゴシック" charset="0"/>
                <a:cs typeface="ＭＳ Ｐゴシック" charset="0"/>
              </a:rPr>
              <a:t>ongestion costs</a:t>
            </a:r>
            <a:endParaRPr lang="en-US" sz="1400" dirty="0">
              <a:solidFill>
                <a:srgbClr val="FFFFFF"/>
              </a:solidFill>
              <a:latin typeface="+mj-lt"/>
              <a:ea typeface="ＭＳ Ｐゴシック" charset="0"/>
              <a:cs typeface="ＭＳ Ｐゴシック" charset="0"/>
            </a:endParaRPr>
          </a:p>
        </p:txBody>
      </p:sp>
      <p:sp>
        <p:nvSpPr>
          <p:cNvPr id="13" name="TextBox 5"/>
          <p:cNvSpPr txBox="1">
            <a:spLocks noChangeArrowheads="1"/>
          </p:cNvSpPr>
          <p:nvPr/>
        </p:nvSpPr>
        <p:spPr bwMode="auto">
          <a:xfrm>
            <a:off x="3375988" y="786807"/>
            <a:ext cx="23622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ＭＳ Ｐゴシック" pitchFamily="34" charset="-128"/>
              </a:rPr>
              <a:t>CORE STRATEGIC ELEMENTS</a:t>
            </a:r>
          </a:p>
        </p:txBody>
      </p:sp>
      <p:sp>
        <p:nvSpPr>
          <p:cNvPr id="14" name="Right Arrow 13"/>
          <p:cNvSpPr>
            <a:spLocks noChangeArrowheads="1"/>
          </p:cNvSpPr>
          <p:nvPr/>
        </p:nvSpPr>
        <p:spPr bwMode="auto">
          <a:xfrm>
            <a:off x="3464036" y="2528400"/>
            <a:ext cx="2362200" cy="939956"/>
          </a:xfrm>
          <a:prstGeom prst="rightArrow">
            <a:avLst>
              <a:gd name="adj1" fmla="val 50000"/>
              <a:gd name="adj2" fmla="val 35186"/>
            </a:avLst>
          </a:prstGeom>
          <a:gradFill rotWithShape="1">
            <a:gsLst>
              <a:gs pos="0">
                <a:srgbClr val="00A6E9"/>
              </a:gs>
              <a:gs pos="20000">
                <a:srgbClr val="00A3E3"/>
              </a:gs>
              <a:gs pos="100000">
                <a:srgbClr val="007BAD"/>
              </a:gs>
            </a:gsLst>
            <a:lin ang="5400000"/>
          </a:gradFill>
          <a:ln w="9525">
            <a:solidFill>
              <a:srgbClr val="0098CC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 smtClean="0">
                <a:solidFill>
                  <a:srgbClr val="FFFFFF"/>
                </a:solidFill>
                <a:ea typeface="ＭＳ Ｐゴシック" pitchFamily="34" charset="-128"/>
              </a:rPr>
              <a:t>Enhanced Mobility</a:t>
            </a:r>
            <a:endParaRPr lang="en-US" sz="1600" b="1" dirty="0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16" name="Right Arrow 15"/>
          <p:cNvSpPr>
            <a:spLocks noChangeArrowheads="1"/>
          </p:cNvSpPr>
          <p:nvPr/>
        </p:nvSpPr>
        <p:spPr bwMode="auto">
          <a:xfrm>
            <a:off x="3475775" y="3572289"/>
            <a:ext cx="2372032" cy="978506"/>
          </a:xfrm>
          <a:prstGeom prst="rightArrow">
            <a:avLst>
              <a:gd name="adj1" fmla="val 50000"/>
              <a:gd name="adj2" fmla="val 35186"/>
            </a:avLst>
          </a:prstGeom>
          <a:gradFill rotWithShape="1">
            <a:gsLst>
              <a:gs pos="0">
                <a:srgbClr val="00A6E9"/>
              </a:gs>
              <a:gs pos="20000">
                <a:srgbClr val="00A3E3"/>
              </a:gs>
              <a:gs pos="100000">
                <a:srgbClr val="007BAD"/>
              </a:gs>
            </a:gsLst>
            <a:lin ang="5400000"/>
          </a:gradFill>
          <a:ln w="9525">
            <a:solidFill>
              <a:srgbClr val="0098CC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 smtClean="0">
                <a:solidFill>
                  <a:srgbClr val="FFFFFF"/>
                </a:solidFill>
                <a:ea typeface="ＭＳ Ｐゴシック" pitchFamily="34" charset="-128"/>
              </a:rPr>
              <a:t>Efficient </a:t>
            </a:r>
            <a:r>
              <a:rPr lang="en-US" sz="1600" b="1" dirty="0">
                <a:solidFill>
                  <a:srgbClr val="FFFFFF"/>
                </a:solidFill>
                <a:ea typeface="ＭＳ Ｐゴシック" pitchFamily="34" charset="-128"/>
              </a:rPr>
              <a:t>technologies and </a:t>
            </a:r>
            <a:r>
              <a:rPr lang="en-US" sz="1600" b="1" dirty="0" smtClean="0">
                <a:solidFill>
                  <a:srgbClr val="FFFFFF"/>
                </a:solidFill>
                <a:ea typeface="ＭＳ Ｐゴシック" pitchFamily="34" charset="-128"/>
              </a:rPr>
              <a:t>fuels </a:t>
            </a:r>
            <a:endParaRPr lang="en-US" sz="1600" b="1" dirty="0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18" name="TextBox 6"/>
          <p:cNvSpPr txBox="1">
            <a:spLocks noChangeArrowheads="1"/>
          </p:cNvSpPr>
          <p:nvPr/>
        </p:nvSpPr>
        <p:spPr bwMode="auto">
          <a:xfrm>
            <a:off x="6266835" y="740824"/>
            <a:ext cx="2362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ＭＳ Ｐゴシック" pitchFamily="34" charset="-128"/>
              </a:rPr>
              <a:t>THE FUTURE</a:t>
            </a: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5962035" y="1143714"/>
            <a:ext cx="2971800" cy="4355690"/>
          </a:xfrm>
          <a:prstGeom prst="rect">
            <a:avLst/>
          </a:prstGeom>
          <a:gradFill rotWithShape="1">
            <a:gsLst>
              <a:gs pos="0">
                <a:srgbClr val="00A6E9"/>
              </a:gs>
              <a:gs pos="20000">
                <a:srgbClr val="00A3E3"/>
              </a:gs>
              <a:gs pos="100000">
                <a:srgbClr val="007BAD"/>
              </a:gs>
            </a:gsLst>
            <a:lin ang="5400000"/>
          </a:gradFill>
          <a:ln w="9525">
            <a:solidFill>
              <a:srgbClr val="0098CC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ea typeface="ＭＳ Ｐゴシック" pitchFamily="34" charset="-128"/>
            </a:endParaRPr>
          </a:p>
        </p:txBody>
      </p:sp>
      <p:pic>
        <p:nvPicPr>
          <p:cNvPr id="20" name="Picture 35" descr="Screen shot 2012-06-07 at 4.39.12 PM.png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035" y="1110711"/>
            <a:ext cx="685800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1" descr="Screen shot 2012-06-07 at 4.36.35 PM.png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035" y="1103745"/>
            <a:ext cx="457200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30" descr="Screen shot 2012-06-07 at 4.38.03 PM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207" y="1103746"/>
            <a:ext cx="561975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3" descr="Screen shot 2012-06-07 at 4.36.46 PM.png"/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5923" y="1112271"/>
            <a:ext cx="420687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28"/>
          <p:cNvSpPr txBox="1">
            <a:spLocks noChangeArrowheads="1"/>
          </p:cNvSpPr>
          <p:nvPr/>
        </p:nvSpPr>
        <p:spPr bwMode="auto">
          <a:xfrm>
            <a:off x="5956449" y="2509284"/>
            <a:ext cx="318755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9pPr>
          </a:lstStyle>
          <a:p>
            <a:pPr marL="285750" marR="0" lvl="0" indent="-28575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</a:rPr>
              <a:t>Improved quality of life,</a:t>
            </a:r>
            <a:r>
              <a:rPr kumimoji="0" lang="en-US" sz="1400" b="0" i="0" u="none" strike="noStrike" kern="0" cap="none" spc="0" normalizeH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</a:rPr>
              <a:t> livability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</a:endParaRPr>
          </a:p>
          <a:p>
            <a:pPr marL="285750" marR="0" lvl="0" indent="-28575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</a:rPr>
              <a:t>Economic development</a:t>
            </a:r>
          </a:p>
          <a:p>
            <a:pPr marL="285750" marR="0" lvl="0" indent="-28575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</a:rPr>
              <a:t>Shorter commutes, less congestion, fewer</a:t>
            </a:r>
            <a:r>
              <a:rPr kumimoji="0" lang="en-US" sz="1400" b="0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</a:rPr>
              <a:t> trips, more options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</a:endParaRPr>
          </a:p>
        </p:txBody>
      </p:sp>
      <p:pic>
        <p:nvPicPr>
          <p:cNvPr id="26" name="Picture 25603" descr="Screen shot 2012-06-07 at 4.46.06 PM.png"/>
          <p:cNvPicPr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3120" y="1104921"/>
            <a:ext cx="54927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7"/>
          <p:cNvSpPr txBox="1">
            <a:spLocks noChangeArrowheads="1"/>
          </p:cNvSpPr>
          <p:nvPr/>
        </p:nvSpPr>
        <p:spPr bwMode="auto">
          <a:xfrm>
            <a:off x="5996762" y="3724247"/>
            <a:ext cx="314723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9pPr>
          </a:lstStyle>
          <a:p>
            <a:pPr marL="285750" marR="0" lvl="0" indent="-28575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</a:rPr>
              <a:t>Multiple fuel options—natural gas, electric, hydrogen</a:t>
            </a:r>
            <a:r>
              <a:rPr kumimoji="0" lang="en-US" sz="1400" b="0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</a:rPr>
              <a:t> fuel cell</a:t>
            </a:r>
            <a:r>
              <a:rPr lang="en-US" sz="1400" kern="0" dirty="0" smtClean="0">
                <a:solidFill>
                  <a:srgbClr val="FFFFFF"/>
                </a:solidFill>
                <a:latin typeface="+mn-lt"/>
              </a:rPr>
              <a:t>, etc.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1400" kern="0" dirty="0" smtClean="0">
                <a:solidFill>
                  <a:srgbClr val="FFFFFF"/>
                </a:solidFill>
                <a:latin typeface="+mn-lt"/>
              </a:rPr>
              <a:t>Highly efficient  vehicles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993933" y="4675570"/>
            <a:ext cx="2971800" cy="7386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  <a:defRPr/>
            </a:pPr>
            <a:r>
              <a:rPr lang="en-US" sz="1400" dirty="0" smtClean="0">
                <a:solidFill>
                  <a:srgbClr val="FFFFFF"/>
                </a:solidFill>
                <a:latin typeface="+mj-lt"/>
                <a:ea typeface="ＭＳ Ｐゴシック" charset="0"/>
                <a:cs typeface="ＭＳ Ｐゴシック" charset="0"/>
              </a:rPr>
              <a:t>Cost-effective efficiency measures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  <a:defRPr/>
            </a:pPr>
            <a:r>
              <a:rPr lang="en-US" sz="1400" dirty="0" smtClean="0">
                <a:solidFill>
                  <a:srgbClr val="FFFFFF"/>
                </a:solidFill>
                <a:latin typeface="+mj-lt"/>
                <a:ea typeface="ＭＳ Ｐゴシック" charset="0"/>
                <a:cs typeface="ＭＳ Ｐゴシック" charset="0"/>
              </a:rPr>
              <a:t>Freight and port infrastructure maintenance and  optimization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16541" y="1486122"/>
            <a:ext cx="53406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 $</a:t>
            </a:r>
            <a:endParaRPr lang="en-US" sz="2800" b="1" dirty="0"/>
          </a:p>
        </p:txBody>
      </p:sp>
      <p:sp>
        <p:nvSpPr>
          <p:cNvPr id="33" name="TextBox 22"/>
          <p:cNvSpPr txBox="1">
            <a:spLocks noChangeArrowheads="1"/>
          </p:cNvSpPr>
          <p:nvPr/>
        </p:nvSpPr>
        <p:spPr bwMode="auto">
          <a:xfrm>
            <a:off x="843795" y="1431848"/>
            <a:ext cx="247312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9pPr>
          </a:lstStyle>
          <a:p>
            <a:pPr marL="285750" marR="0" lvl="0" indent="-28575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400" kern="0" dirty="0" smtClean="0">
                <a:solidFill>
                  <a:srgbClr val="FFFFFF"/>
                </a:solidFill>
                <a:latin typeface="+mj-lt"/>
              </a:rPr>
              <a:t>Growing  shortfall in federal transportation funding</a:t>
            </a:r>
          </a:p>
        </p:txBody>
      </p:sp>
      <p:sp>
        <p:nvSpPr>
          <p:cNvPr id="34" name="Right Arrow 33"/>
          <p:cNvSpPr>
            <a:spLocks noChangeArrowheads="1"/>
          </p:cNvSpPr>
          <p:nvPr/>
        </p:nvSpPr>
        <p:spPr bwMode="auto">
          <a:xfrm>
            <a:off x="3456947" y="1500585"/>
            <a:ext cx="2362200" cy="939956"/>
          </a:xfrm>
          <a:prstGeom prst="rightArrow">
            <a:avLst>
              <a:gd name="adj1" fmla="val 50000"/>
              <a:gd name="adj2" fmla="val 35186"/>
            </a:avLst>
          </a:prstGeom>
          <a:gradFill rotWithShape="1">
            <a:gsLst>
              <a:gs pos="0">
                <a:srgbClr val="00A6E9"/>
              </a:gs>
              <a:gs pos="20000">
                <a:srgbClr val="00A3E3"/>
              </a:gs>
              <a:gs pos="100000">
                <a:srgbClr val="007BAD"/>
              </a:gs>
            </a:gsLst>
            <a:lin ang="5400000"/>
          </a:gradFill>
          <a:ln w="9525">
            <a:solidFill>
              <a:srgbClr val="0098CC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 smtClean="0">
                <a:solidFill>
                  <a:srgbClr val="FFFFFF"/>
                </a:solidFill>
                <a:ea typeface="ＭＳ Ｐゴシック" pitchFamily="34" charset="-128"/>
              </a:rPr>
              <a:t>Sustainable funding</a:t>
            </a:r>
            <a:endParaRPr lang="en-US" sz="1600" b="1" dirty="0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35" name="Right Arrow 34"/>
          <p:cNvSpPr>
            <a:spLocks noChangeArrowheads="1"/>
          </p:cNvSpPr>
          <p:nvPr/>
        </p:nvSpPr>
        <p:spPr bwMode="auto">
          <a:xfrm>
            <a:off x="3468687" y="4660355"/>
            <a:ext cx="2372032" cy="978506"/>
          </a:xfrm>
          <a:prstGeom prst="rightArrow">
            <a:avLst>
              <a:gd name="adj1" fmla="val 50000"/>
              <a:gd name="adj2" fmla="val 35186"/>
            </a:avLst>
          </a:prstGeom>
          <a:gradFill rotWithShape="1">
            <a:gsLst>
              <a:gs pos="0">
                <a:srgbClr val="00A6E9"/>
              </a:gs>
              <a:gs pos="20000">
                <a:srgbClr val="00A3E3"/>
              </a:gs>
              <a:gs pos="100000">
                <a:srgbClr val="007BAD"/>
              </a:gs>
            </a:gsLst>
            <a:lin ang="5400000"/>
          </a:gradFill>
          <a:ln w="9525">
            <a:solidFill>
              <a:srgbClr val="0098CC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 smtClean="0">
                <a:solidFill>
                  <a:srgbClr val="FFFFFF"/>
                </a:solidFill>
                <a:ea typeface="ＭＳ Ｐゴシック" pitchFamily="34" charset="-128"/>
              </a:rPr>
              <a:t>System efficiencies</a:t>
            </a:r>
            <a:endParaRPr lang="en-US" sz="1600" b="1" dirty="0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36" name="TextBox 27"/>
          <p:cNvSpPr txBox="1">
            <a:spLocks noChangeArrowheads="1"/>
          </p:cNvSpPr>
          <p:nvPr/>
        </p:nvSpPr>
        <p:spPr bwMode="auto">
          <a:xfrm>
            <a:off x="5979043" y="1760768"/>
            <a:ext cx="289914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1400" kern="0" dirty="0" smtClean="0">
                <a:solidFill>
                  <a:srgbClr val="FFFFFF"/>
                </a:solidFill>
                <a:latin typeface="+mn-lt"/>
              </a:rPr>
              <a:t>New funding models that advance transportation, energy, and environmental goals</a:t>
            </a:r>
          </a:p>
          <a:p>
            <a:pPr marL="285750" marR="0" lvl="0" indent="-28575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58269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algn="l"/>
            <a:r>
              <a:rPr lang="en-US" sz="3600" dirty="0" smtClean="0"/>
              <a:t>Natural Gas: Strategic Opportunity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757084"/>
            <a:ext cx="8229600" cy="3940679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endParaRPr lang="en-US" sz="1800" dirty="0" smtClean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000" dirty="0" smtClean="0">
                <a:solidFill>
                  <a:schemeClr val="bg1"/>
                </a:solidFill>
              </a:rPr>
              <a:t>Transformative emergence of lower cost shale gas in the energy market</a:t>
            </a:r>
          </a:p>
          <a:p>
            <a:pPr>
              <a:spcBef>
                <a:spcPts val="336"/>
              </a:spcBef>
            </a:pPr>
            <a:r>
              <a:rPr lang="en-US" sz="2000" dirty="0" smtClean="0">
                <a:solidFill>
                  <a:schemeClr val="bg1"/>
                </a:solidFill>
              </a:rPr>
              <a:t>Cleaner and cheaper fuel</a:t>
            </a:r>
          </a:p>
          <a:p>
            <a:pPr lvl="1">
              <a:spcBef>
                <a:spcPts val="336"/>
              </a:spcBef>
            </a:pPr>
            <a:r>
              <a:rPr lang="en-US" sz="1600" dirty="0">
                <a:solidFill>
                  <a:schemeClr val="bg1"/>
                </a:solidFill>
              </a:rPr>
              <a:t>Burning natural gas instead of </a:t>
            </a:r>
            <a:r>
              <a:rPr lang="en-US" sz="1600" dirty="0" smtClean="0">
                <a:solidFill>
                  <a:schemeClr val="bg1"/>
                </a:solidFill>
              </a:rPr>
              <a:t>oil can </a:t>
            </a:r>
            <a:r>
              <a:rPr lang="en-US" sz="1600" dirty="0">
                <a:solidFill>
                  <a:schemeClr val="bg1"/>
                </a:solidFill>
              </a:rPr>
              <a:t>reduce emissions </a:t>
            </a:r>
            <a:r>
              <a:rPr lang="en-US" sz="1600" dirty="0" smtClean="0">
                <a:solidFill>
                  <a:schemeClr val="bg1"/>
                </a:solidFill>
              </a:rPr>
              <a:t>of nitrogen </a:t>
            </a:r>
            <a:r>
              <a:rPr lang="en-US" sz="1600" dirty="0">
                <a:solidFill>
                  <a:schemeClr val="bg1"/>
                </a:solidFill>
              </a:rPr>
              <a:t>oxides (NO</a:t>
            </a:r>
            <a:r>
              <a:rPr lang="en-US" sz="1600" baseline="-25000" dirty="0">
                <a:solidFill>
                  <a:schemeClr val="bg1"/>
                </a:solidFill>
              </a:rPr>
              <a:t>x</a:t>
            </a:r>
            <a:r>
              <a:rPr lang="en-US" sz="1600" dirty="0">
                <a:solidFill>
                  <a:schemeClr val="bg1"/>
                </a:solidFill>
              </a:rPr>
              <a:t>) by 20-50%, sulfur oxides (</a:t>
            </a:r>
            <a:r>
              <a:rPr lang="en-US" sz="1600" dirty="0" err="1">
                <a:solidFill>
                  <a:schemeClr val="bg1"/>
                </a:solidFill>
              </a:rPr>
              <a:t>SO</a:t>
            </a:r>
            <a:r>
              <a:rPr lang="en-US" sz="1600" baseline="-25000" dirty="0" err="1">
                <a:solidFill>
                  <a:schemeClr val="bg1"/>
                </a:solidFill>
              </a:rPr>
              <a:t>x</a:t>
            </a:r>
            <a:r>
              <a:rPr lang="en-US" sz="1600" dirty="0">
                <a:solidFill>
                  <a:schemeClr val="bg1"/>
                </a:solidFill>
              </a:rPr>
              <a:t>) by up to 99</a:t>
            </a:r>
            <a:r>
              <a:rPr lang="en-US" sz="1600" dirty="0" smtClean="0">
                <a:solidFill>
                  <a:schemeClr val="bg1"/>
                </a:solidFill>
              </a:rPr>
              <a:t>%, </a:t>
            </a:r>
            <a:r>
              <a:rPr lang="en-US" sz="1600" dirty="0">
                <a:solidFill>
                  <a:schemeClr val="bg1"/>
                </a:solidFill>
              </a:rPr>
              <a:t>and carbon dioxide (CO</a:t>
            </a:r>
            <a:r>
              <a:rPr lang="en-US" sz="1600" baseline="-25000" dirty="0">
                <a:solidFill>
                  <a:schemeClr val="bg1"/>
                </a:solidFill>
              </a:rPr>
              <a:t>2</a:t>
            </a:r>
            <a:r>
              <a:rPr lang="en-US" sz="1600" dirty="0">
                <a:solidFill>
                  <a:schemeClr val="bg1"/>
                </a:solidFill>
              </a:rPr>
              <a:t>) by </a:t>
            </a:r>
            <a:r>
              <a:rPr lang="en-US" sz="1600" dirty="0" smtClean="0">
                <a:solidFill>
                  <a:schemeClr val="bg1"/>
                </a:solidFill>
              </a:rPr>
              <a:t>25-30%</a:t>
            </a:r>
          </a:p>
          <a:p>
            <a:pPr lvl="1">
              <a:spcBef>
                <a:spcPts val="336"/>
              </a:spcBef>
            </a:pPr>
            <a:r>
              <a:rPr lang="en-US" sz="1600" dirty="0" smtClean="0">
                <a:solidFill>
                  <a:schemeClr val="bg1"/>
                </a:solidFill>
              </a:rPr>
              <a:t>Converting from oil to gas heating also offers ~ </a:t>
            </a:r>
            <a:r>
              <a:rPr lang="en-US" sz="1600" dirty="0">
                <a:solidFill>
                  <a:schemeClr val="bg1"/>
                </a:solidFill>
              </a:rPr>
              <a:t>50% </a:t>
            </a:r>
            <a:r>
              <a:rPr lang="en-US" sz="1600" dirty="0" smtClean="0">
                <a:solidFill>
                  <a:schemeClr val="bg1"/>
                </a:solidFill>
              </a:rPr>
              <a:t>g </a:t>
            </a:r>
            <a:r>
              <a:rPr lang="en-US" sz="1600" dirty="0">
                <a:solidFill>
                  <a:schemeClr val="bg1"/>
                </a:solidFill>
              </a:rPr>
              <a:t>cost </a:t>
            </a:r>
            <a:r>
              <a:rPr lang="en-US" sz="1600" dirty="0" smtClean="0">
                <a:solidFill>
                  <a:schemeClr val="bg1"/>
                </a:solidFill>
              </a:rPr>
              <a:t>savings &amp; </a:t>
            </a:r>
            <a:r>
              <a:rPr lang="en-US" sz="1600" dirty="0">
                <a:solidFill>
                  <a:schemeClr val="bg1"/>
                </a:solidFill>
              </a:rPr>
              <a:t>creates </a:t>
            </a:r>
            <a:r>
              <a:rPr lang="en-US" sz="1600" dirty="0" smtClean="0">
                <a:solidFill>
                  <a:schemeClr val="bg1"/>
                </a:solidFill>
              </a:rPr>
              <a:t>jobs</a:t>
            </a:r>
            <a:endParaRPr lang="en-US" sz="1200" dirty="0" smtClean="0">
              <a:solidFill>
                <a:schemeClr val="bg1"/>
              </a:solidFill>
            </a:endParaRPr>
          </a:p>
          <a:p>
            <a:pPr>
              <a:spcBef>
                <a:spcPts val="1200"/>
              </a:spcBef>
            </a:pPr>
            <a:r>
              <a:rPr lang="en-US" sz="2000" dirty="0" smtClean="0">
                <a:solidFill>
                  <a:schemeClr val="bg1"/>
                </a:solidFill>
              </a:rPr>
              <a:t>Current state of natural gas in CT:</a:t>
            </a:r>
          </a:p>
          <a:p>
            <a:pPr lvl="1">
              <a:spcBef>
                <a:spcPts val="336"/>
              </a:spcBef>
            </a:pPr>
            <a:r>
              <a:rPr lang="en-US" sz="1600" dirty="0" smtClean="0">
                <a:solidFill>
                  <a:schemeClr val="bg1"/>
                </a:solidFill>
              </a:rPr>
              <a:t>Only 31% of the residential customers in CT use natural gas for heating</a:t>
            </a:r>
          </a:p>
          <a:p>
            <a:pPr lvl="1">
              <a:spcBef>
                <a:spcPts val="336"/>
              </a:spcBef>
            </a:pPr>
            <a:r>
              <a:rPr lang="en-US" sz="1600" dirty="0" smtClean="0">
                <a:solidFill>
                  <a:schemeClr val="bg1"/>
                </a:solidFill>
              </a:rPr>
              <a:t>Build-out natural gas infrastructure</a:t>
            </a:r>
          </a:p>
          <a:p>
            <a:pPr lvl="0">
              <a:spcBef>
                <a:spcPts val="1200"/>
              </a:spcBef>
            </a:pPr>
            <a:r>
              <a:rPr lang="en-US" sz="2000" dirty="0" smtClean="0">
                <a:solidFill>
                  <a:schemeClr val="bg1"/>
                </a:solidFill>
              </a:rPr>
              <a:t>Multiple “tiers” of opportunity  within the State</a:t>
            </a:r>
            <a:r>
              <a:rPr lang="en-US" sz="1800" dirty="0" smtClean="0">
                <a:solidFill>
                  <a:schemeClr val="bg1"/>
                </a:solidFill>
              </a:rPr>
              <a:t>:</a:t>
            </a:r>
          </a:p>
          <a:p>
            <a:pPr lvl="1"/>
            <a:r>
              <a:rPr lang="en-US" sz="1600" dirty="0" smtClean="0">
                <a:solidFill>
                  <a:schemeClr val="bg1"/>
                </a:solidFill>
              </a:rPr>
              <a:t>~220,000 </a:t>
            </a:r>
            <a:r>
              <a:rPr lang="en-US" sz="1600" dirty="0">
                <a:solidFill>
                  <a:schemeClr val="bg1"/>
                </a:solidFill>
              </a:rPr>
              <a:t>residents and businesses are “on-main” </a:t>
            </a:r>
            <a:endParaRPr lang="en-US" sz="1600" dirty="0" smtClean="0">
              <a:solidFill>
                <a:schemeClr val="bg1"/>
              </a:solidFill>
            </a:endParaRPr>
          </a:p>
          <a:p>
            <a:pPr lvl="1"/>
            <a:r>
              <a:rPr lang="en-US" sz="1600" dirty="0" smtClean="0">
                <a:solidFill>
                  <a:schemeClr val="bg1"/>
                </a:solidFill>
              </a:rPr>
              <a:t>~90,000 residents and businesses have </a:t>
            </a:r>
            <a:r>
              <a:rPr lang="en-US" sz="1600" dirty="0">
                <a:solidFill>
                  <a:schemeClr val="bg1"/>
                </a:solidFill>
              </a:rPr>
              <a:t>potential </a:t>
            </a:r>
            <a:r>
              <a:rPr lang="en-US" sz="1600" dirty="0" smtClean="0">
                <a:solidFill>
                  <a:schemeClr val="bg1"/>
                </a:solidFill>
              </a:rPr>
              <a:t>for </a:t>
            </a:r>
            <a:r>
              <a:rPr lang="en-US" sz="1600" dirty="0">
                <a:solidFill>
                  <a:schemeClr val="bg1"/>
                </a:solidFill>
              </a:rPr>
              <a:t>conversion  </a:t>
            </a:r>
            <a:endParaRPr lang="en-US" sz="1600" dirty="0" smtClean="0">
              <a:solidFill>
                <a:schemeClr val="bg1"/>
              </a:solidFill>
            </a:endParaRPr>
          </a:p>
          <a:p>
            <a:pPr lvl="2"/>
            <a:r>
              <a:rPr lang="en-US" sz="1600" dirty="0" smtClean="0">
                <a:solidFill>
                  <a:schemeClr val="bg1"/>
                </a:solidFill>
              </a:rPr>
              <a:t>Target most cost-effective tranches</a:t>
            </a:r>
          </a:p>
          <a:p>
            <a:pPr lvl="2"/>
            <a:r>
              <a:rPr lang="en-US" sz="1600" dirty="0" smtClean="0">
                <a:solidFill>
                  <a:schemeClr val="bg1"/>
                </a:solidFill>
              </a:rPr>
              <a:t>“Anchor loads”  can be a cost-effective economic development strategy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8648700" y="6134100"/>
            <a:ext cx="495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421E66DC-9626-49A1-A4B6-D91B80E95119}" type="slidenum">
              <a:rPr lang="en-US" smtClean="0">
                <a:solidFill>
                  <a:srgbClr val="002A7E"/>
                </a:solidFill>
              </a:rPr>
              <a:pPr/>
              <a:t>13</a:t>
            </a:fld>
            <a:endParaRPr lang="en-US" dirty="0">
              <a:solidFill>
                <a:srgbClr val="002A7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38472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algn="l"/>
            <a:r>
              <a:rPr lang="en-US" sz="3600" dirty="0" smtClean="0"/>
              <a:t>Adjusted goals for “Segment B” conversions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8648700" y="6134100"/>
            <a:ext cx="495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421E66DC-9626-49A1-A4B6-D91B80E95119}" type="slidenum">
              <a:rPr lang="en-US" smtClean="0">
                <a:solidFill>
                  <a:srgbClr val="002A7E"/>
                </a:solidFill>
              </a:rPr>
              <a:pPr/>
              <a:t>14</a:t>
            </a:fld>
            <a:endParaRPr lang="en-US" dirty="0">
              <a:solidFill>
                <a:srgbClr val="002A7E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89935" y="1093839"/>
            <a:ext cx="8229600" cy="4569542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2400" dirty="0" smtClean="0">
                <a:solidFill>
                  <a:srgbClr val="FFFFFF"/>
                </a:solidFill>
              </a:rPr>
              <a:t>Changed circumstances since release of Draft Strategy</a:t>
            </a:r>
          </a:p>
          <a:p>
            <a:pPr lvl="1">
              <a:spcBef>
                <a:spcPts val="1200"/>
              </a:spcBef>
            </a:pPr>
            <a:r>
              <a:rPr lang="en-US" sz="2000" dirty="0" smtClean="0">
                <a:solidFill>
                  <a:srgbClr val="FFFFFF"/>
                </a:solidFill>
              </a:rPr>
              <a:t>New commodity projections show slight closing in long-term gap between natural gas and oil prices</a:t>
            </a:r>
          </a:p>
          <a:p>
            <a:pPr lvl="1">
              <a:spcBef>
                <a:spcPts val="1200"/>
              </a:spcBef>
            </a:pPr>
            <a:r>
              <a:rPr lang="en-US" sz="2000" dirty="0" smtClean="0">
                <a:solidFill>
                  <a:srgbClr val="FFFFFF"/>
                </a:solidFill>
              </a:rPr>
              <a:t>This makes some of “Segment B” (or on-main) customers non-economical</a:t>
            </a:r>
          </a:p>
          <a:p>
            <a:pPr lvl="1">
              <a:spcBef>
                <a:spcPts val="1200"/>
              </a:spcBef>
            </a:pPr>
            <a:r>
              <a:rPr lang="en-US" sz="2000" dirty="0" smtClean="0">
                <a:solidFill>
                  <a:srgbClr val="FFFFFF"/>
                </a:solidFill>
              </a:rPr>
              <a:t>Strategy will call for utilities to develop a granular plan that will determine </a:t>
            </a:r>
            <a:r>
              <a:rPr lang="en-US" sz="2000" dirty="0" smtClean="0">
                <a:solidFill>
                  <a:schemeClr val="bg1"/>
                </a:solidFill>
              </a:rPr>
              <a:t>cost-benefit of pro</a:t>
            </a:r>
            <a:r>
              <a:rPr lang="en-US" sz="2000" dirty="0" smtClean="0">
                <a:solidFill>
                  <a:srgbClr val="FFFFFF"/>
                </a:solidFill>
              </a:rPr>
              <a:t>posed expansion based </a:t>
            </a:r>
            <a:r>
              <a:rPr lang="en-US" sz="2000" dirty="0" smtClean="0">
                <a:solidFill>
                  <a:schemeClr val="bg1"/>
                </a:solidFill>
              </a:rPr>
              <a:t>distance, load and societal benefit </a:t>
            </a:r>
          </a:p>
          <a:p>
            <a:pPr lvl="2">
              <a:spcBef>
                <a:spcPts val="1200"/>
              </a:spcBef>
            </a:pPr>
            <a:r>
              <a:rPr lang="en-US" sz="1600" dirty="0" smtClean="0">
                <a:solidFill>
                  <a:schemeClr val="bg1"/>
                </a:solidFill>
              </a:rPr>
              <a:t>Plan </a:t>
            </a:r>
            <a:r>
              <a:rPr lang="en-US" sz="1600" dirty="0" smtClean="0">
                <a:solidFill>
                  <a:schemeClr val="bg1"/>
                </a:solidFill>
              </a:rPr>
              <a:t>to </a:t>
            </a:r>
            <a:r>
              <a:rPr lang="en-US" sz="1600" dirty="0" smtClean="0">
                <a:solidFill>
                  <a:schemeClr val="bg1"/>
                </a:solidFill>
              </a:rPr>
              <a:t>include detailed funding  </a:t>
            </a:r>
            <a:r>
              <a:rPr lang="en-US" sz="1600" dirty="0" smtClean="0">
                <a:solidFill>
                  <a:schemeClr val="bg1"/>
                </a:solidFill>
              </a:rPr>
              <a:t>proposal </a:t>
            </a:r>
            <a:r>
              <a:rPr lang="en-US" sz="1600" dirty="0" smtClean="0">
                <a:solidFill>
                  <a:schemeClr val="bg1"/>
                </a:solidFill>
              </a:rPr>
              <a:t>based on 25 year hurdle rate</a:t>
            </a:r>
          </a:p>
          <a:p>
            <a:pPr lvl="1">
              <a:spcBef>
                <a:spcPts val="1200"/>
              </a:spcBef>
            </a:pPr>
            <a:r>
              <a:rPr lang="en-US" sz="2000" dirty="0" smtClean="0">
                <a:solidFill>
                  <a:schemeClr val="bg1"/>
                </a:solidFill>
              </a:rPr>
              <a:t>Utilities will submit plan to DEEP this spring for approval and rate impact determination by PURA</a:t>
            </a:r>
            <a:endParaRPr lang="en-US" sz="2000" dirty="0" smtClean="0">
              <a:solidFill>
                <a:srgbClr val="FFFFFF"/>
              </a:solidFill>
            </a:endParaRPr>
          </a:p>
          <a:p>
            <a:pPr lvl="1">
              <a:spcBef>
                <a:spcPts val="1200"/>
              </a:spcBef>
            </a:pPr>
            <a:endParaRPr lang="en-US" sz="2000" dirty="0" smtClean="0">
              <a:solidFill>
                <a:srgbClr val="FFFFFF"/>
              </a:solidFill>
            </a:endParaRPr>
          </a:p>
          <a:p>
            <a:pPr lvl="1">
              <a:spcBef>
                <a:spcPts val="1200"/>
              </a:spcBef>
              <a:buNone/>
            </a:pPr>
            <a:endParaRPr lang="en-US" sz="2000" dirty="0" smtClean="0">
              <a:solidFill>
                <a:srgbClr val="FFFFFF"/>
              </a:solidFill>
            </a:endParaRPr>
          </a:p>
          <a:p>
            <a:pPr lvl="1">
              <a:spcBef>
                <a:spcPts val="1200"/>
              </a:spcBef>
            </a:pPr>
            <a:endParaRPr lang="en-US" dirty="0" smtClean="0">
              <a:solidFill>
                <a:srgbClr val="FFFFFF"/>
              </a:solidFill>
            </a:endParaRPr>
          </a:p>
          <a:p>
            <a:pPr lvl="1">
              <a:spcBef>
                <a:spcPts val="1200"/>
              </a:spcBef>
            </a:pPr>
            <a:endParaRPr lang="en-US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707654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Changes from Draft Strategy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1052052"/>
            <a:ext cx="8229600" cy="4129548"/>
          </a:xfrm>
        </p:spPr>
        <p:txBody>
          <a:bodyPr/>
          <a:lstStyle/>
          <a:p>
            <a:r>
              <a:rPr lang="en-US" dirty="0" smtClean="0"/>
              <a:t>Prioritized Plan for Off Main Gas Expansion</a:t>
            </a:r>
          </a:p>
          <a:p>
            <a:pPr lvl="1"/>
            <a:r>
              <a:rPr lang="en-US" sz="2400" dirty="0" smtClean="0"/>
              <a:t>Limited time sign up incentive tax credit</a:t>
            </a:r>
          </a:p>
          <a:p>
            <a:r>
              <a:rPr lang="en-US" dirty="0" smtClean="0"/>
              <a:t>Gas-Electric Capacity/Reliability</a:t>
            </a:r>
          </a:p>
          <a:p>
            <a:r>
              <a:rPr lang="en-US" dirty="0" err="1" smtClean="0"/>
              <a:t>Cybersecurity</a:t>
            </a:r>
            <a:endParaRPr lang="en-US" dirty="0" smtClean="0"/>
          </a:p>
          <a:p>
            <a:r>
              <a:rPr lang="en-US" dirty="0" smtClean="0"/>
              <a:t>Expanded Resiliency Focus</a:t>
            </a:r>
          </a:p>
          <a:p>
            <a:pPr lvl="1"/>
            <a:r>
              <a:rPr lang="en-US" dirty="0" err="1" smtClean="0"/>
              <a:t>Microgrid</a:t>
            </a:r>
            <a:r>
              <a:rPr lang="en-US" dirty="0" smtClean="0"/>
              <a:t> Development Tools	</a:t>
            </a:r>
          </a:p>
          <a:p>
            <a:pPr lvl="2"/>
            <a:r>
              <a:rPr lang="en-US" sz="2000" dirty="0" smtClean="0"/>
              <a:t>Virtual Net Metering</a:t>
            </a:r>
          </a:p>
          <a:p>
            <a:pPr lvl="2"/>
            <a:r>
              <a:rPr lang="en-US" sz="2000" dirty="0" smtClean="0"/>
              <a:t>Public/private/critical facilities: grid operation</a:t>
            </a:r>
          </a:p>
          <a:p>
            <a:pPr lvl="2"/>
            <a:r>
              <a:rPr lang="en-US" sz="2000" dirty="0" smtClean="0"/>
              <a:t>Agricultural</a:t>
            </a:r>
          </a:p>
          <a:p>
            <a:pPr lvl="1"/>
            <a:r>
              <a:rPr lang="en-US" sz="2400" dirty="0" smtClean="0"/>
              <a:t>24/7 DG support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algn="l"/>
            <a:r>
              <a:rPr lang="en-US" sz="3600" dirty="0" smtClean="0"/>
              <a:t>Next steps: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8648700" y="6134100"/>
            <a:ext cx="495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421E66DC-9626-49A1-A4B6-D91B80E95119}" type="slidenum">
              <a:rPr lang="en-US" smtClean="0">
                <a:solidFill>
                  <a:srgbClr val="002A7E"/>
                </a:solidFill>
              </a:rPr>
              <a:pPr/>
              <a:t>16</a:t>
            </a:fld>
            <a:endParaRPr lang="en-US" dirty="0">
              <a:solidFill>
                <a:srgbClr val="002A7E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91613" y="934064"/>
            <a:ext cx="8229600" cy="4788310"/>
          </a:xfrm>
        </p:spPr>
        <p:txBody>
          <a:bodyPr/>
          <a:lstStyle/>
          <a:p>
            <a:pPr marL="342900" lvl="1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FFFF"/>
                </a:solidFill>
              </a:rPr>
              <a:t>DEEP/CEFIA action under existing authority</a:t>
            </a:r>
          </a:p>
          <a:p>
            <a:pPr marL="742950" lvl="2" indent="-342900">
              <a:spcBef>
                <a:spcPts val="600"/>
              </a:spcBef>
            </a:pPr>
            <a:r>
              <a:rPr lang="en-US" sz="2000" dirty="0" smtClean="0">
                <a:solidFill>
                  <a:srgbClr val="FFFFFF"/>
                </a:solidFill>
              </a:rPr>
              <a:t>Financing tools</a:t>
            </a:r>
          </a:p>
          <a:p>
            <a:pPr marL="742950" lvl="2" indent="-342900">
              <a:spcBef>
                <a:spcPts val="600"/>
              </a:spcBef>
            </a:pPr>
            <a:r>
              <a:rPr lang="en-US" sz="2000" dirty="0" smtClean="0">
                <a:solidFill>
                  <a:srgbClr val="FFFFFF"/>
                </a:solidFill>
              </a:rPr>
              <a:t>Alternative fuel vehicle infrastructure development</a:t>
            </a:r>
          </a:p>
          <a:p>
            <a:pPr marL="742950" lvl="2" indent="-342900">
              <a:spcBef>
                <a:spcPts val="600"/>
              </a:spcBef>
            </a:pPr>
            <a:r>
              <a:rPr lang="en-US" sz="2000" dirty="0" smtClean="0">
                <a:solidFill>
                  <a:srgbClr val="FFFFFF"/>
                </a:solidFill>
              </a:rPr>
              <a:t>2013-15 Conservation Load Management Plan</a:t>
            </a:r>
          </a:p>
          <a:p>
            <a:pPr marL="342900" lvl="1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FFFF"/>
                </a:solidFill>
              </a:rPr>
              <a:t>Legislative action</a:t>
            </a:r>
          </a:p>
          <a:p>
            <a:pPr marL="742950" lvl="2" indent="-342900">
              <a:spcBef>
                <a:spcPts val="600"/>
              </a:spcBef>
            </a:pPr>
            <a:r>
              <a:rPr lang="en-US" sz="2000" dirty="0" smtClean="0">
                <a:solidFill>
                  <a:srgbClr val="FFFFFF"/>
                </a:solidFill>
              </a:rPr>
              <a:t>C&amp;LM Funding Clarity</a:t>
            </a:r>
          </a:p>
          <a:p>
            <a:pPr marL="742950" lvl="2" indent="-342900">
              <a:spcBef>
                <a:spcPts val="600"/>
              </a:spcBef>
            </a:pPr>
            <a:r>
              <a:rPr lang="en-US" sz="2000" dirty="0" smtClean="0">
                <a:solidFill>
                  <a:srgbClr val="FFFFFF"/>
                </a:solidFill>
              </a:rPr>
              <a:t>Oil Efficiency Funding</a:t>
            </a:r>
          </a:p>
          <a:p>
            <a:pPr marL="742950" lvl="2" indent="-342900">
              <a:spcBef>
                <a:spcPts val="600"/>
              </a:spcBef>
            </a:pPr>
            <a:r>
              <a:rPr lang="en-US" sz="2000" dirty="0" smtClean="0">
                <a:solidFill>
                  <a:srgbClr val="FFFFFF"/>
                </a:solidFill>
              </a:rPr>
              <a:t>Virtual Net Metering</a:t>
            </a:r>
          </a:p>
          <a:p>
            <a:pPr marL="742950" lvl="2" indent="-342900">
              <a:spcBef>
                <a:spcPts val="600"/>
              </a:spcBef>
            </a:pPr>
            <a:r>
              <a:rPr lang="en-US" sz="2000" dirty="0" smtClean="0">
                <a:solidFill>
                  <a:srgbClr val="FFFFFF"/>
                </a:solidFill>
              </a:rPr>
              <a:t>Building Labeling &amp; Disclosure</a:t>
            </a:r>
            <a:endParaRPr lang="en-US" sz="1600" dirty="0" smtClean="0">
              <a:solidFill>
                <a:srgbClr val="FFFFFF"/>
              </a:solidFill>
            </a:endParaRPr>
          </a:p>
          <a:p>
            <a:pPr marL="342900" lvl="1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FFFF"/>
                </a:solidFill>
              </a:rPr>
              <a:t>PURA</a:t>
            </a:r>
          </a:p>
          <a:p>
            <a:pPr marL="742950" lvl="2" indent="-342900">
              <a:spcBef>
                <a:spcPts val="600"/>
              </a:spcBef>
            </a:pPr>
            <a:r>
              <a:rPr lang="en-US" sz="2000" dirty="0" err="1" smtClean="0">
                <a:solidFill>
                  <a:srgbClr val="FFFFFF"/>
                </a:solidFill>
              </a:rPr>
              <a:t>Cybersecurity</a:t>
            </a:r>
            <a:endParaRPr lang="en-US" sz="2000" dirty="0" smtClean="0">
              <a:solidFill>
                <a:srgbClr val="FFFFFF"/>
              </a:solidFill>
            </a:endParaRPr>
          </a:p>
          <a:p>
            <a:pPr marL="742950" lvl="2" indent="-342900">
              <a:spcBef>
                <a:spcPts val="600"/>
              </a:spcBef>
            </a:pPr>
            <a:r>
              <a:rPr lang="en-US" sz="2000" dirty="0" smtClean="0">
                <a:solidFill>
                  <a:srgbClr val="FFFFFF"/>
                </a:solidFill>
              </a:rPr>
              <a:t>Natural </a:t>
            </a:r>
            <a:r>
              <a:rPr lang="en-US" sz="2000" dirty="0" smtClean="0">
                <a:solidFill>
                  <a:srgbClr val="FFFFFF"/>
                </a:solidFill>
              </a:rPr>
              <a:t>Gas </a:t>
            </a:r>
            <a:r>
              <a:rPr lang="en-US" sz="2000" dirty="0" smtClean="0">
                <a:solidFill>
                  <a:srgbClr val="FFFFFF"/>
                </a:solidFill>
              </a:rPr>
              <a:t>Build-out</a:t>
            </a:r>
          </a:p>
          <a:p>
            <a:pPr marL="742950" lvl="2" indent="-342900">
              <a:spcBef>
                <a:spcPts val="1200"/>
              </a:spcBef>
            </a:pPr>
            <a:endParaRPr lang="en-US" sz="2000" dirty="0" smtClean="0">
              <a:solidFill>
                <a:srgbClr val="FFFFFF"/>
              </a:solidFill>
            </a:endParaRPr>
          </a:p>
          <a:p>
            <a:pPr marL="742950" lvl="2" indent="-342900">
              <a:spcBef>
                <a:spcPts val="1200"/>
              </a:spcBef>
            </a:pPr>
            <a:endParaRPr lang="en-US" sz="2000" dirty="0" smtClean="0">
              <a:solidFill>
                <a:srgbClr val="FFFFFF"/>
              </a:solidFill>
            </a:endParaRPr>
          </a:p>
          <a:p>
            <a:pPr>
              <a:spcBef>
                <a:spcPts val="1200"/>
              </a:spcBef>
              <a:buNone/>
            </a:pPr>
            <a:endParaRPr lang="en-US" sz="2000" dirty="0" smtClean="0">
              <a:solidFill>
                <a:srgbClr val="FFFFFF"/>
              </a:solidFill>
            </a:endParaRPr>
          </a:p>
          <a:p>
            <a:pPr lvl="1">
              <a:spcBef>
                <a:spcPts val="1200"/>
              </a:spcBef>
              <a:buNone/>
            </a:pPr>
            <a:endParaRPr lang="en-US" sz="2000" dirty="0" smtClean="0">
              <a:solidFill>
                <a:srgbClr val="FFFFFF"/>
              </a:solidFill>
            </a:endParaRPr>
          </a:p>
          <a:p>
            <a:pPr lvl="1">
              <a:spcBef>
                <a:spcPts val="1200"/>
              </a:spcBef>
            </a:pPr>
            <a:endParaRPr lang="en-US" sz="2000" dirty="0" smtClean="0">
              <a:solidFill>
                <a:srgbClr val="FFFFFF"/>
              </a:solidFill>
            </a:endParaRPr>
          </a:p>
          <a:p>
            <a:pPr lvl="1">
              <a:spcBef>
                <a:spcPts val="1200"/>
              </a:spcBef>
            </a:pPr>
            <a:endParaRPr lang="en-US" dirty="0" smtClean="0">
              <a:solidFill>
                <a:srgbClr val="FFFFFF"/>
              </a:solidFill>
            </a:endParaRPr>
          </a:p>
          <a:p>
            <a:pPr lvl="1">
              <a:spcBef>
                <a:spcPts val="1200"/>
              </a:spcBef>
            </a:pPr>
            <a:endParaRPr lang="en-US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707654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0000"/>
            <a:lumOff val="4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algn="ctr">
              <a:buNone/>
            </a:pPr>
            <a:r>
              <a:rPr lang="en-US" sz="1800" dirty="0" smtClean="0"/>
              <a:t>Jessie Stratton</a:t>
            </a:r>
          </a:p>
          <a:p>
            <a:pPr algn="ctr">
              <a:buNone/>
            </a:pPr>
            <a:r>
              <a:rPr lang="en-US" sz="1800" dirty="0" smtClean="0"/>
              <a:t>Director of Policy </a:t>
            </a:r>
          </a:p>
          <a:p>
            <a:pPr algn="ctr">
              <a:buNone/>
            </a:pPr>
            <a:r>
              <a:rPr lang="en-US" sz="1800" dirty="0" smtClean="0"/>
              <a:t>CT DEEP, 79 Elm St.</a:t>
            </a:r>
          </a:p>
          <a:p>
            <a:pPr algn="ctr">
              <a:buNone/>
            </a:pPr>
            <a:r>
              <a:rPr lang="en-US" sz="1800" dirty="0" smtClean="0"/>
              <a:t>Hartford, CT 06106</a:t>
            </a:r>
          </a:p>
          <a:p>
            <a:pPr algn="ctr">
              <a:buNone/>
            </a:pPr>
            <a:r>
              <a:rPr lang="en-US" sz="1800" dirty="0" smtClean="0"/>
              <a:t>860-424-3201</a:t>
            </a:r>
          </a:p>
          <a:p>
            <a:pPr algn="ctr">
              <a:buNone/>
            </a:pPr>
            <a:r>
              <a:rPr lang="en-US" sz="1800" dirty="0" smtClean="0">
                <a:hlinkClick r:id="rId2"/>
              </a:rPr>
              <a:t>Jessie.Stratton@ct.gov</a:t>
            </a:r>
            <a:endParaRPr lang="en-US" sz="1800" dirty="0" smtClean="0"/>
          </a:p>
          <a:p>
            <a:pPr algn="ctr">
              <a:buNone/>
            </a:pPr>
            <a:endParaRPr lang="en-US" sz="1800" dirty="0" smtClean="0"/>
          </a:p>
          <a:p>
            <a:pPr algn="ctr"/>
            <a:r>
              <a:rPr lang="en-US" dirty="0" smtClean="0"/>
              <a:t>Final Strategy at: ct.gov/deep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9817" y="0"/>
            <a:ext cx="8679703" cy="1143000"/>
          </a:xfrm>
        </p:spPr>
        <p:txBody>
          <a:bodyPr/>
          <a:lstStyle/>
          <a:p>
            <a:pPr algn="l"/>
            <a:r>
              <a:rPr lang="en-US" dirty="0" smtClean="0"/>
              <a:t>Policy Framework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0" y="763404"/>
            <a:ext cx="9144000" cy="3862251"/>
          </a:xfrm>
        </p:spPr>
        <p:txBody>
          <a:bodyPr/>
          <a:lstStyle/>
          <a:p>
            <a:pPr marL="457200" lvl="1" indent="0">
              <a:buNone/>
            </a:pPr>
            <a:endParaRPr lang="en-US" sz="1800" u="sng" dirty="0" smtClean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r>
              <a:rPr lang="en-US" sz="1800" u="sng" dirty="0" smtClean="0">
                <a:solidFill>
                  <a:schemeClr val="bg1"/>
                </a:solidFill>
              </a:rPr>
              <a:t>Principles:</a:t>
            </a:r>
          </a:p>
          <a:p>
            <a:pPr marL="457200" lvl="1" indent="0">
              <a:buNone/>
            </a:pPr>
            <a:endParaRPr lang="en-US" sz="1800" u="sng" dirty="0" smtClean="0">
              <a:solidFill>
                <a:schemeClr val="bg1"/>
              </a:solidFill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bg1"/>
                </a:solidFill>
              </a:rPr>
              <a:t>Create a flexible portfolio approach to cleaner, cheaper energy 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bg1"/>
                </a:solidFill>
              </a:rPr>
              <a:t>Spur </a:t>
            </a:r>
            <a:r>
              <a:rPr lang="en-US" sz="1800" dirty="0">
                <a:solidFill>
                  <a:schemeClr val="bg1"/>
                </a:solidFill>
              </a:rPr>
              <a:t>innovation in technologies, policy, incentives, </a:t>
            </a:r>
            <a:r>
              <a:rPr lang="en-US" sz="1800" dirty="0" smtClean="0">
                <a:solidFill>
                  <a:schemeClr val="bg1"/>
                </a:solidFill>
              </a:rPr>
              <a:t>and financing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bg1"/>
                </a:solidFill>
              </a:rPr>
              <a:t>Capture </a:t>
            </a:r>
            <a:r>
              <a:rPr lang="en-US" sz="1800" dirty="0">
                <a:solidFill>
                  <a:schemeClr val="bg1"/>
                </a:solidFill>
              </a:rPr>
              <a:t>“all cost effective” energy efficiency </a:t>
            </a:r>
            <a:endParaRPr lang="en-US" sz="1800" dirty="0" smtClean="0">
              <a:solidFill>
                <a:schemeClr val="bg1"/>
              </a:solidFill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bg1"/>
                </a:solidFill>
              </a:rPr>
              <a:t>Push </a:t>
            </a:r>
            <a:r>
              <a:rPr lang="en-US" sz="1800" dirty="0">
                <a:solidFill>
                  <a:schemeClr val="bg1"/>
                </a:solidFill>
              </a:rPr>
              <a:t>for “deeper” energy efficiency </a:t>
            </a:r>
            <a:r>
              <a:rPr lang="en-US" sz="1800" dirty="0" smtClean="0">
                <a:solidFill>
                  <a:schemeClr val="bg1"/>
                </a:solidFill>
              </a:rPr>
              <a:t>improvements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bg1"/>
                </a:solidFill>
              </a:rPr>
              <a:t>Transition from “</a:t>
            </a:r>
            <a:r>
              <a:rPr lang="en-US" sz="1800" dirty="0">
                <a:solidFill>
                  <a:schemeClr val="bg1"/>
                </a:solidFill>
              </a:rPr>
              <a:t>subsidy” approach to </a:t>
            </a:r>
            <a:r>
              <a:rPr lang="en-US" sz="1800" dirty="0" smtClean="0">
                <a:solidFill>
                  <a:schemeClr val="bg1"/>
                </a:solidFill>
              </a:rPr>
              <a:t>“</a:t>
            </a:r>
            <a:r>
              <a:rPr lang="en-US" sz="1800" dirty="0">
                <a:solidFill>
                  <a:schemeClr val="bg1"/>
                </a:solidFill>
              </a:rPr>
              <a:t>finance” </a:t>
            </a:r>
            <a:r>
              <a:rPr lang="en-US" sz="1800" dirty="0" smtClean="0">
                <a:solidFill>
                  <a:schemeClr val="bg1"/>
                </a:solidFill>
              </a:rPr>
              <a:t>model — leverage private capital</a:t>
            </a:r>
            <a:endParaRPr lang="en-US" sz="1800" dirty="0">
              <a:solidFill>
                <a:schemeClr val="bg1"/>
              </a:solidFill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bg1"/>
                </a:solidFill>
              </a:rPr>
              <a:t>Establish </a:t>
            </a:r>
            <a:r>
              <a:rPr lang="en-US" sz="1800" dirty="0">
                <a:solidFill>
                  <a:schemeClr val="bg1"/>
                </a:solidFill>
              </a:rPr>
              <a:t>a platform for entrepreneurial activity </a:t>
            </a:r>
            <a:endParaRPr lang="en-US" sz="1800" dirty="0" smtClean="0">
              <a:solidFill>
                <a:schemeClr val="bg1"/>
              </a:solidFill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bg1"/>
                </a:solidFill>
              </a:rPr>
              <a:t>Focus </a:t>
            </a:r>
            <a:r>
              <a:rPr lang="en-US" sz="1800" dirty="0">
                <a:solidFill>
                  <a:schemeClr val="bg1"/>
                </a:solidFill>
              </a:rPr>
              <a:t>on deployment at scale to lower costs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</a:rPr>
              <a:t>Harness market </a:t>
            </a:r>
            <a:r>
              <a:rPr lang="en-US" sz="1800" dirty="0" smtClean="0">
                <a:solidFill>
                  <a:schemeClr val="bg1"/>
                </a:solidFill>
              </a:rPr>
              <a:t>forces </a:t>
            </a:r>
            <a:r>
              <a:rPr lang="en-US" sz="1800" dirty="0">
                <a:solidFill>
                  <a:schemeClr val="bg1"/>
                </a:solidFill>
              </a:rPr>
              <a:t>to bring down rates</a:t>
            </a: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pPr lvl="1"/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48700" y="6134100"/>
            <a:ext cx="495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421E66DC-9626-49A1-A4B6-D91B80E95119}" type="slidenum">
              <a:rPr lang="en-US" smtClean="0">
                <a:solidFill>
                  <a:srgbClr val="002A7E"/>
                </a:solidFill>
              </a:rPr>
              <a:pPr/>
              <a:t>2</a:t>
            </a:fld>
            <a:endParaRPr lang="en-US" dirty="0">
              <a:solidFill>
                <a:srgbClr val="002A7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53481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Strategic Energy Planning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-7938" y="736600"/>
            <a:ext cx="9151938" cy="5287963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4400" dirty="0">
              <a:solidFill>
                <a:prstClr val="white"/>
              </a:solidFill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="" xmlns:p14="http://schemas.microsoft.com/office/powerpoint/2010/main" val="3655953253"/>
              </p:ext>
            </p:extLst>
          </p:nvPr>
        </p:nvGraphicFramePr>
        <p:xfrm>
          <a:off x="762000" y="990600"/>
          <a:ext cx="7813040" cy="485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Oval 5"/>
          <p:cNvSpPr/>
          <p:nvPr/>
        </p:nvSpPr>
        <p:spPr>
          <a:xfrm>
            <a:off x="405567" y="1472867"/>
            <a:ext cx="619760" cy="568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7" name="Oval 6"/>
          <p:cNvSpPr/>
          <p:nvPr/>
        </p:nvSpPr>
        <p:spPr>
          <a:xfrm>
            <a:off x="344607" y="3102631"/>
            <a:ext cx="619760" cy="568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8" name="Oval 7"/>
          <p:cNvSpPr/>
          <p:nvPr/>
        </p:nvSpPr>
        <p:spPr>
          <a:xfrm>
            <a:off x="379917" y="4770703"/>
            <a:ext cx="619760" cy="568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8648700" y="6134100"/>
            <a:ext cx="495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421E66DC-9626-49A1-A4B6-D91B80E95119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12592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50000"/>
              </a:schemeClr>
            </a:gs>
            <a:gs pos="50000">
              <a:schemeClr val="bg1">
                <a:lumMod val="60000"/>
                <a:lumOff val="40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4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2487561"/>
            <a:ext cx="8229600" cy="3571925"/>
          </a:xfrm>
          <a:solidFill>
            <a:schemeClr val="accent1">
              <a:alpha val="14000"/>
            </a:schemeClr>
          </a:solidFill>
        </p:spPr>
        <p:txBody>
          <a:bodyPr/>
          <a:lstStyle/>
          <a:p>
            <a:pPr algn="l"/>
            <a:r>
              <a:rPr lang="en-US" sz="3200" dirty="0" smtClean="0">
                <a:solidFill>
                  <a:schemeClr val="bg1"/>
                </a:solidFill>
              </a:rPr>
              <a:t>	</a:t>
            </a:r>
            <a:r>
              <a:rPr lang="en-US" sz="3200" dirty="0" smtClean="0">
                <a:solidFill>
                  <a:schemeClr val="bg1"/>
                </a:solidFill>
                <a:latin typeface="Arial"/>
                <a:cs typeface="Arial"/>
              </a:rPr>
              <a:t/>
            </a:r>
            <a:br>
              <a:rPr lang="en-US" sz="3200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US" sz="3200" dirty="0" smtClean="0">
                <a:solidFill>
                  <a:schemeClr val="bg1"/>
                </a:solidFill>
                <a:latin typeface="Arial"/>
                <a:cs typeface="Arial"/>
              </a:rPr>
              <a:t>	►</a:t>
            </a:r>
            <a:r>
              <a:rPr lang="en-US" sz="3200" dirty="0" smtClean="0">
                <a:solidFill>
                  <a:schemeClr val="bg1"/>
                </a:solidFill>
              </a:rPr>
              <a:t>Energy Efficiency</a:t>
            </a:r>
            <a:br>
              <a:rPr lang="en-US" sz="3200" dirty="0" smtClean="0">
                <a:solidFill>
                  <a:schemeClr val="bg1"/>
                </a:solidFill>
              </a:rPr>
            </a:br>
            <a:r>
              <a:rPr lang="en-US" sz="3200" dirty="0" smtClean="0">
                <a:solidFill>
                  <a:schemeClr val="bg1"/>
                </a:solidFill>
              </a:rPr>
              <a:t>		</a:t>
            </a:r>
            <a:r>
              <a:rPr lang="en-US" sz="3200" dirty="0" smtClean="0">
                <a:solidFill>
                  <a:schemeClr val="bg1"/>
                </a:solidFill>
                <a:latin typeface="Arial"/>
                <a:cs typeface="Arial"/>
              </a:rPr>
              <a:t>►</a:t>
            </a:r>
            <a:r>
              <a:rPr lang="en-US" sz="3200" dirty="0" smtClean="0">
                <a:solidFill>
                  <a:schemeClr val="bg1"/>
                </a:solidFill>
              </a:rPr>
              <a:t>Electricity</a:t>
            </a:r>
            <a:br>
              <a:rPr lang="en-US" sz="3200" dirty="0" smtClean="0">
                <a:solidFill>
                  <a:schemeClr val="bg1"/>
                </a:solidFill>
              </a:rPr>
            </a:br>
            <a:r>
              <a:rPr lang="en-US" sz="3200" dirty="0" smtClean="0">
                <a:solidFill>
                  <a:schemeClr val="bg1"/>
                </a:solidFill>
              </a:rPr>
              <a:t>			</a:t>
            </a:r>
            <a:r>
              <a:rPr lang="en-US" sz="3200" dirty="0" smtClean="0">
                <a:solidFill>
                  <a:schemeClr val="bg1"/>
                </a:solidFill>
                <a:latin typeface="Arial"/>
                <a:cs typeface="Arial"/>
              </a:rPr>
              <a:t>►</a:t>
            </a:r>
            <a:r>
              <a:rPr lang="en-US" sz="3200" dirty="0" smtClean="0">
                <a:solidFill>
                  <a:schemeClr val="bg1"/>
                </a:solidFill>
              </a:rPr>
              <a:t>Industry</a:t>
            </a:r>
            <a:br>
              <a:rPr lang="en-US" sz="3200" dirty="0" smtClean="0">
                <a:solidFill>
                  <a:schemeClr val="bg1"/>
                </a:solidFill>
              </a:rPr>
            </a:br>
            <a:r>
              <a:rPr lang="en-US" sz="3200" dirty="0" smtClean="0">
                <a:solidFill>
                  <a:schemeClr val="bg1"/>
                </a:solidFill>
              </a:rPr>
              <a:t>				</a:t>
            </a:r>
            <a:r>
              <a:rPr lang="en-US" sz="3200" dirty="0" smtClean="0">
                <a:solidFill>
                  <a:schemeClr val="bg1"/>
                </a:solidFill>
                <a:latin typeface="Arial"/>
                <a:cs typeface="Arial"/>
              </a:rPr>
              <a:t>►</a:t>
            </a:r>
            <a:r>
              <a:rPr lang="en-US" sz="3200" dirty="0" smtClean="0">
                <a:solidFill>
                  <a:schemeClr val="bg1"/>
                </a:solidFill>
              </a:rPr>
              <a:t>Transportation</a:t>
            </a:r>
            <a:br>
              <a:rPr lang="en-US" sz="3200" dirty="0" smtClean="0">
                <a:solidFill>
                  <a:schemeClr val="bg1"/>
                </a:solidFill>
              </a:rPr>
            </a:br>
            <a:r>
              <a:rPr lang="en-US" sz="3200" dirty="0" smtClean="0">
                <a:solidFill>
                  <a:schemeClr val="bg1"/>
                </a:solidFill>
              </a:rPr>
              <a:t>					</a:t>
            </a:r>
            <a:r>
              <a:rPr lang="en-US" sz="3200" dirty="0" smtClean="0">
                <a:solidFill>
                  <a:schemeClr val="bg1"/>
                </a:solidFill>
                <a:latin typeface="Arial"/>
                <a:cs typeface="Arial"/>
              </a:rPr>
              <a:t>►</a:t>
            </a:r>
            <a:r>
              <a:rPr lang="en-US" sz="3200" dirty="0" smtClean="0">
                <a:solidFill>
                  <a:schemeClr val="bg1"/>
                </a:solidFill>
              </a:rPr>
              <a:t>Natural Gas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09600" y="1150375"/>
            <a:ext cx="8229600" cy="1455174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Charting the Course to Connecticut’s </a:t>
            </a:r>
          </a:p>
          <a:p>
            <a:pPr>
              <a:buNone/>
            </a:pPr>
            <a:r>
              <a:rPr lang="en-US" dirty="0" smtClean="0"/>
              <a:t>Cleaner, Cheaper, More Reliable Energy Future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algn="l"/>
            <a:r>
              <a:rPr lang="en-US" sz="3600" dirty="0" smtClean="0"/>
              <a:t>Energy Efficiency – A Clear Winner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419" y="737419"/>
            <a:ext cx="8229600" cy="5093109"/>
          </a:xfrm>
        </p:spPr>
        <p:txBody>
          <a:bodyPr/>
          <a:lstStyle/>
          <a:p>
            <a:pPr lvl="0"/>
            <a:endParaRPr lang="en-US" sz="2000" dirty="0" smtClean="0">
              <a:solidFill>
                <a:schemeClr val="bg1"/>
              </a:solidFill>
            </a:endParaRPr>
          </a:p>
          <a:p>
            <a:pPr lvl="0">
              <a:lnSpc>
                <a:spcPct val="150000"/>
              </a:lnSpc>
            </a:pPr>
            <a:r>
              <a:rPr lang="en-US" sz="2000" dirty="0" smtClean="0">
                <a:solidFill>
                  <a:schemeClr val="bg1"/>
                </a:solidFill>
              </a:rPr>
              <a:t>Buildings represent 44% of energy consumption in CT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chemeClr val="bg1"/>
                </a:solidFill>
              </a:rPr>
              <a:t>Statewide Energy Efficiency Goals </a:t>
            </a:r>
          </a:p>
          <a:p>
            <a:pPr lvl="1">
              <a:lnSpc>
                <a:spcPct val="150000"/>
              </a:lnSpc>
            </a:pPr>
            <a:r>
              <a:rPr lang="en-US" sz="1600" dirty="0" smtClean="0">
                <a:solidFill>
                  <a:schemeClr val="bg1"/>
                </a:solidFill>
              </a:rPr>
              <a:t>Broader and “deeper” energy efficiency</a:t>
            </a:r>
          </a:p>
          <a:p>
            <a:pPr lvl="1">
              <a:lnSpc>
                <a:spcPct val="150000"/>
              </a:lnSpc>
            </a:pPr>
            <a:r>
              <a:rPr lang="en-US" sz="1600" dirty="0" smtClean="0">
                <a:solidFill>
                  <a:schemeClr val="bg1"/>
                </a:solidFill>
              </a:rPr>
              <a:t>Weatherize 80% homes by 2030</a:t>
            </a:r>
          </a:p>
          <a:p>
            <a:pPr lvl="0">
              <a:lnSpc>
                <a:spcPct val="150000"/>
              </a:lnSpc>
            </a:pPr>
            <a:r>
              <a:rPr lang="en-US" sz="2000" dirty="0" smtClean="0">
                <a:solidFill>
                  <a:schemeClr val="bg1"/>
                </a:solidFill>
              </a:rPr>
              <a:t>Will require a major commitment to energy efficiency and new tools:</a:t>
            </a:r>
          </a:p>
          <a:p>
            <a:pPr lvl="1">
              <a:lnSpc>
                <a:spcPct val="150000"/>
              </a:lnSpc>
              <a:buFont typeface="Calibri" pitchFamily="34" charset="0"/>
              <a:buChar char="―"/>
            </a:pPr>
            <a:r>
              <a:rPr lang="en-US" sz="1600" dirty="0" smtClean="0">
                <a:solidFill>
                  <a:schemeClr val="bg1"/>
                </a:solidFill>
              </a:rPr>
              <a:t>Commercial Property Assessed Clean Energy (C-PACE)</a:t>
            </a:r>
          </a:p>
          <a:p>
            <a:pPr lvl="1">
              <a:lnSpc>
                <a:spcPct val="150000"/>
              </a:lnSpc>
              <a:buFont typeface="Calibri" pitchFamily="34" charset="0"/>
              <a:buChar char="―"/>
            </a:pPr>
            <a:r>
              <a:rPr lang="en-US" sz="1600" dirty="0" smtClean="0">
                <a:solidFill>
                  <a:schemeClr val="bg1"/>
                </a:solidFill>
              </a:rPr>
              <a:t>Financing Options: On-bill, Smart E</a:t>
            </a:r>
          </a:p>
          <a:p>
            <a:pPr lvl="1">
              <a:lnSpc>
                <a:spcPct val="150000"/>
              </a:lnSpc>
              <a:buFont typeface="Calibri" pitchFamily="34" charset="0"/>
              <a:buChar char="―"/>
            </a:pPr>
            <a:r>
              <a:rPr lang="en-US" sz="1600" dirty="0" smtClean="0">
                <a:solidFill>
                  <a:schemeClr val="bg1"/>
                </a:solidFill>
              </a:rPr>
              <a:t>Decoupling and performance-based incentives</a:t>
            </a:r>
          </a:p>
          <a:p>
            <a:pPr lvl="1">
              <a:lnSpc>
                <a:spcPct val="150000"/>
              </a:lnSpc>
              <a:buFont typeface="Calibri" pitchFamily="34" charset="0"/>
              <a:buChar char="―"/>
            </a:pPr>
            <a:r>
              <a:rPr lang="en-US" sz="1600" dirty="0" smtClean="0">
                <a:solidFill>
                  <a:schemeClr val="bg1"/>
                </a:solidFill>
              </a:rPr>
              <a:t>Dynamic se electricity pricing</a:t>
            </a:r>
          </a:p>
          <a:p>
            <a:pPr lvl="1">
              <a:lnSpc>
                <a:spcPct val="150000"/>
              </a:lnSpc>
              <a:buFont typeface="Calibri" pitchFamily="34" charset="0"/>
              <a:buChar char="―"/>
            </a:pPr>
            <a:r>
              <a:rPr lang="en-US" sz="1600" dirty="0" smtClean="0">
                <a:solidFill>
                  <a:schemeClr val="bg1"/>
                </a:solidFill>
              </a:rPr>
              <a:t>Efficiency audit benchmarking and disclosure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648700" y="6134100"/>
            <a:ext cx="495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421E66DC-9626-49A1-A4B6-D91B80E95119}" type="slidenum">
              <a:rPr lang="en-US" smtClean="0">
                <a:solidFill>
                  <a:srgbClr val="002A7E"/>
                </a:solidFill>
              </a:rPr>
              <a:pPr/>
              <a:t>5</a:t>
            </a:fld>
            <a:endParaRPr lang="en-US" dirty="0">
              <a:solidFill>
                <a:srgbClr val="002A7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59060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9817" y="0"/>
            <a:ext cx="8679703" cy="1143000"/>
          </a:xfrm>
        </p:spPr>
        <p:txBody>
          <a:bodyPr/>
          <a:lstStyle/>
          <a:p>
            <a:pPr algn="l"/>
            <a:r>
              <a:rPr lang="en-US" sz="3200" dirty="0" smtClean="0"/>
              <a:t>Implementing Best Practices in Energy Efficiency</a:t>
            </a:r>
            <a:endParaRPr lang="en-US" sz="3200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90421" y="899036"/>
            <a:ext cx="4096617" cy="4975609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endParaRPr lang="en-US" sz="2400" dirty="0" smtClean="0">
              <a:solidFill>
                <a:schemeClr val="bg1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Improve effectiveness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dirty="0" smtClean="0">
                <a:solidFill>
                  <a:schemeClr val="bg1"/>
                </a:solidFill>
              </a:rPr>
              <a:t>Multi-year planning &amp; budgeting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</a:pPr>
            <a:r>
              <a:rPr lang="en-US" sz="1800" dirty="0" smtClean="0">
                <a:solidFill>
                  <a:schemeClr val="bg1"/>
                </a:solidFill>
              </a:rPr>
              <a:t>Expand home &amp; commercial energy service businesses: Home Performance Contractors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</a:pPr>
            <a:r>
              <a:rPr lang="en-US" sz="1800" dirty="0" smtClean="0">
                <a:solidFill>
                  <a:schemeClr val="bg1"/>
                </a:solidFill>
              </a:rPr>
              <a:t>Marketing campaign (Energize CT) 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</a:pPr>
            <a:r>
              <a:rPr lang="en-US" sz="1800" dirty="0" smtClean="0">
                <a:solidFill>
                  <a:schemeClr val="bg1"/>
                </a:solidFill>
              </a:rPr>
              <a:t>Increase low-income participation</a:t>
            </a:r>
          </a:p>
          <a:p>
            <a:pPr marL="457200" indent="-457200">
              <a:spcBef>
                <a:spcPts val="0"/>
              </a:spcBef>
            </a:pPr>
            <a:r>
              <a:rPr lang="en-US" sz="1800" dirty="0" smtClean="0">
                <a:solidFill>
                  <a:schemeClr val="bg1"/>
                </a:solidFill>
              </a:rPr>
              <a:t>Harness competition</a:t>
            </a:r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4" name="Content Placeholder 9"/>
          <p:cNvSpPr txBox="1">
            <a:spLocks/>
          </p:cNvSpPr>
          <p:nvPr/>
        </p:nvSpPr>
        <p:spPr>
          <a:xfrm>
            <a:off x="4679576" y="899037"/>
            <a:ext cx="4016189" cy="4975609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Foster private investment</a:t>
            </a: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Commercial PACE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smtClean="0">
                <a:solidFill>
                  <a:schemeClr val="bg1"/>
                </a:solidFill>
              </a:rPr>
              <a:t>On-bill financing; </a:t>
            </a:r>
            <a:r>
              <a:rPr lang="en-US" dirty="0" smtClean="0">
                <a:solidFill>
                  <a:schemeClr val="bg1"/>
                </a:solidFill>
              </a:rPr>
              <a:t>Smart E</a:t>
            </a:r>
            <a:endParaRPr lang="en-US" dirty="0" smtClean="0">
              <a:solidFill>
                <a:schemeClr val="bg1"/>
              </a:solidFill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Performance contracting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smtClean="0">
                <a:solidFill>
                  <a:schemeClr val="bg1"/>
                </a:solidFill>
              </a:rPr>
              <a:t>Building labeling &amp; disclosure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New utility business models</a:t>
            </a: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smtClean="0">
                <a:solidFill>
                  <a:schemeClr val="bg1"/>
                </a:solidFill>
              </a:rPr>
              <a:t>Decoupling plus performance-based return on equity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Revise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rate structures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baseline="0" dirty="0" smtClean="0">
                <a:solidFill>
                  <a:schemeClr val="bg1"/>
                </a:solidFill>
              </a:rPr>
              <a:t>Peak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baseline="0" dirty="0" smtClean="0">
                <a:solidFill>
                  <a:schemeClr val="bg1"/>
                </a:solidFill>
              </a:rPr>
              <a:t>load</a:t>
            </a:r>
            <a:r>
              <a:rPr lang="en-US" dirty="0" smtClean="0">
                <a:solidFill>
                  <a:schemeClr val="bg1"/>
                </a:solidFill>
              </a:rPr>
              <a:t> shaving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648700" y="6108700"/>
            <a:ext cx="495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421E66DC-9626-49A1-A4B6-D91B80E95119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98035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algn="l"/>
            <a:r>
              <a:rPr lang="en-US" sz="3600" dirty="0" smtClean="0"/>
              <a:t>Electricity Sector: </a:t>
            </a:r>
            <a:r>
              <a:rPr lang="en-US" sz="3200" dirty="0" smtClean="0"/>
              <a:t>Cheaper, Cleaner, More Reliable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4968" y="698090"/>
            <a:ext cx="8691716" cy="5388078"/>
          </a:xfrm>
        </p:spPr>
        <p:txBody>
          <a:bodyPr/>
          <a:lstStyle/>
          <a:p>
            <a:pPr lvl="0">
              <a:spcBef>
                <a:spcPts val="0"/>
              </a:spcBef>
              <a:spcAft>
                <a:spcPts val="1200"/>
              </a:spcAft>
            </a:pPr>
            <a:endParaRPr lang="en-US" sz="1800" b="1" dirty="0" smtClean="0">
              <a:solidFill>
                <a:schemeClr val="bg1"/>
              </a:solidFill>
            </a:endParaRPr>
          </a:p>
          <a:p>
            <a:pPr lvl="0">
              <a:spcBef>
                <a:spcPts val="0"/>
              </a:spcBef>
              <a:spcAft>
                <a:spcPts val="1200"/>
              </a:spcAft>
            </a:pPr>
            <a:r>
              <a:rPr lang="en-US" sz="1800" dirty="0" smtClean="0">
                <a:solidFill>
                  <a:schemeClr val="bg1"/>
                </a:solidFill>
              </a:rPr>
              <a:t>More systematic policymaking, building on 2012 Integrated Resources Plan (IRP) </a:t>
            </a:r>
          </a:p>
          <a:p>
            <a:pPr lvl="0">
              <a:spcBef>
                <a:spcPts val="0"/>
              </a:spcBef>
              <a:spcAft>
                <a:spcPts val="1200"/>
              </a:spcAft>
            </a:pPr>
            <a:r>
              <a:rPr lang="en-US" sz="1800" dirty="0" smtClean="0">
                <a:solidFill>
                  <a:schemeClr val="bg1"/>
                </a:solidFill>
              </a:rPr>
              <a:t>Structure policy and incentives to drive down the cost of clean energy</a:t>
            </a:r>
          </a:p>
          <a:p>
            <a:pPr lvl="0">
              <a:spcBef>
                <a:spcPts val="0"/>
              </a:spcBef>
              <a:spcAft>
                <a:spcPts val="384"/>
              </a:spcAft>
            </a:pPr>
            <a:r>
              <a:rPr lang="en-US" sz="1800" dirty="0" smtClean="0">
                <a:solidFill>
                  <a:schemeClr val="bg1"/>
                </a:solidFill>
              </a:rPr>
              <a:t>Advance strategies to drive down rates further:</a:t>
            </a:r>
          </a:p>
          <a:p>
            <a:pPr lvl="1">
              <a:spcBef>
                <a:spcPts val="384"/>
              </a:spcBef>
            </a:pPr>
            <a:r>
              <a:rPr lang="en-US" sz="1600" dirty="0">
                <a:solidFill>
                  <a:schemeClr val="bg1"/>
                </a:solidFill>
              </a:rPr>
              <a:t>P</a:t>
            </a:r>
            <a:r>
              <a:rPr lang="en-US" sz="1600" dirty="0" smtClean="0">
                <a:solidFill>
                  <a:schemeClr val="bg1"/>
                </a:solidFill>
              </a:rPr>
              <a:t>eak-load shaving</a:t>
            </a:r>
          </a:p>
          <a:p>
            <a:pPr lvl="1">
              <a:spcBef>
                <a:spcPts val="384"/>
              </a:spcBef>
            </a:pPr>
            <a:r>
              <a:rPr lang="en-US" sz="1600" dirty="0" smtClean="0">
                <a:solidFill>
                  <a:schemeClr val="bg1"/>
                </a:solidFill>
              </a:rPr>
              <a:t>Dynamic pricing</a:t>
            </a:r>
          </a:p>
          <a:p>
            <a:pPr lvl="1">
              <a:spcBef>
                <a:spcPts val="384"/>
              </a:spcBef>
            </a:pPr>
            <a:r>
              <a:rPr lang="en-US" sz="1600" dirty="0" smtClean="0">
                <a:solidFill>
                  <a:schemeClr val="bg1"/>
                </a:solidFill>
              </a:rPr>
              <a:t>Systems efficiency </a:t>
            </a:r>
          </a:p>
          <a:p>
            <a:pPr lvl="0">
              <a:spcBef>
                <a:spcPts val="1200"/>
              </a:spcBef>
            </a:pPr>
            <a:r>
              <a:rPr lang="en-US" sz="1800" dirty="0" smtClean="0">
                <a:solidFill>
                  <a:schemeClr val="bg1"/>
                </a:solidFill>
              </a:rPr>
              <a:t>Ensure greater resiliency</a:t>
            </a:r>
          </a:p>
          <a:p>
            <a:pPr lvl="1"/>
            <a:r>
              <a:rPr lang="en-US" sz="1600" dirty="0" smtClean="0">
                <a:solidFill>
                  <a:schemeClr val="bg1"/>
                </a:solidFill>
              </a:rPr>
              <a:t>Infrastructure hardening: Vegetation management; poles, wires, facility locations </a:t>
            </a:r>
          </a:p>
          <a:p>
            <a:pPr lvl="1"/>
            <a:r>
              <a:rPr lang="en-US" sz="1600" dirty="0" smtClean="0">
                <a:solidFill>
                  <a:schemeClr val="bg1"/>
                </a:solidFill>
              </a:rPr>
              <a:t>Microgrids &amp; distributed generation</a:t>
            </a:r>
          </a:p>
          <a:p>
            <a:pPr lvl="0">
              <a:spcBef>
                <a:spcPts val="1200"/>
              </a:spcBef>
              <a:spcAft>
                <a:spcPts val="1200"/>
              </a:spcAft>
            </a:pPr>
            <a:r>
              <a:rPr lang="en-US" sz="1800" dirty="0" smtClean="0">
                <a:solidFill>
                  <a:schemeClr val="bg1"/>
                </a:solidFill>
              </a:rPr>
              <a:t>Update Connecticut’s Renewable Portfolio Standard (RPS) 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648700" y="6134100"/>
            <a:ext cx="495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421E66DC-9626-49A1-A4B6-D91B80E95119}" type="slidenum">
              <a:rPr lang="en-US" smtClean="0">
                <a:solidFill>
                  <a:srgbClr val="002A7E"/>
                </a:solidFill>
              </a:rPr>
              <a:pPr/>
              <a:t>7</a:t>
            </a:fld>
            <a:endParaRPr lang="en-US" dirty="0">
              <a:solidFill>
                <a:srgbClr val="002A7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6556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algn="l"/>
            <a:r>
              <a:rPr lang="en-US" sz="3600" dirty="0" smtClean="0"/>
              <a:t>Resiliency: Distributed Generation &amp; Microgrids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8648700" y="6134100"/>
            <a:ext cx="495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421E66DC-9626-49A1-A4B6-D91B80E95119}" type="slidenum">
              <a:rPr lang="en-US" smtClean="0">
                <a:solidFill>
                  <a:srgbClr val="002A7E"/>
                </a:solidFill>
              </a:rPr>
              <a:pPr/>
              <a:t>8</a:t>
            </a:fld>
            <a:endParaRPr lang="en-US" dirty="0">
              <a:solidFill>
                <a:srgbClr val="002A7E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91613" y="1821426"/>
            <a:ext cx="8229600" cy="37338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2400" dirty="0" smtClean="0">
                <a:solidFill>
                  <a:srgbClr val="FFFFFF"/>
                </a:solidFill>
              </a:rPr>
              <a:t>Pilot Microgrid RFP responses under review</a:t>
            </a:r>
          </a:p>
          <a:p>
            <a:pPr>
              <a:spcBef>
                <a:spcPts val="1200"/>
              </a:spcBef>
            </a:pPr>
            <a:r>
              <a:rPr lang="en-US" sz="2400" dirty="0" smtClean="0">
                <a:solidFill>
                  <a:srgbClr val="FFFFFF"/>
                </a:solidFill>
              </a:rPr>
              <a:t>CES: Increased focus on 24/7 distributed generation</a:t>
            </a:r>
          </a:p>
          <a:p>
            <a:pPr>
              <a:spcBef>
                <a:spcPts val="1200"/>
              </a:spcBef>
            </a:pPr>
            <a:r>
              <a:rPr lang="en-US" sz="2400" dirty="0" smtClean="0">
                <a:solidFill>
                  <a:srgbClr val="FFFFFF"/>
                </a:solidFill>
              </a:rPr>
              <a:t>Regulatory structures to support economic viability</a:t>
            </a:r>
          </a:p>
          <a:p>
            <a:pPr lvl="1">
              <a:spcBef>
                <a:spcPts val="1200"/>
              </a:spcBef>
            </a:pPr>
            <a:r>
              <a:rPr lang="en-US" sz="1600" dirty="0" smtClean="0">
                <a:solidFill>
                  <a:srgbClr val="FFFFFF"/>
                </a:solidFill>
              </a:rPr>
              <a:t>Energy Improvement Districts</a:t>
            </a:r>
          </a:p>
          <a:p>
            <a:pPr lvl="1">
              <a:spcBef>
                <a:spcPts val="1200"/>
              </a:spcBef>
            </a:pPr>
            <a:r>
              <a:rPr lang="en-US" sz="1600" dirty="0" smtClean="0">
                <a:solidFill>
                  <a:srgbClr val="FFFFFF"/>
                </a:solidFill>
              </a:rPr>
              <a:t>Municipal grid operation</a:t>
            </a:r>
          </a:p>
          <a:p>
            <a:pPr lvl="1">
              <a:spcBef>
                <a:spcPts val="1200"/>
              </a:spcBef>
            </a:pPr>
            <a:r>
              <a:rPr lang="en-US" sz="1600" dirty="0" smtClean="0">
                <a:solidFill>
                  <a:srgbClr val="FFFFFF"/>
                </a:solidFill>
              </a:rPr>
              <a:t>Virtual Net Metering</a:t>
            </a:r>
          </a:p>
          <a:p>
            <a:pPr>
              <a:spcBef>
                <a:spcPts val="1200"/>
              </a:spcBef>
              <a:buNone/>
            </a:pPr>
            <a:endParaRPr lang="en-US" sz="2000" dirty="0" smtClean="0">
              <a:solidFill>
                <a:srgbClr val="FFFFFF"/>
              </a:solidFill>
            </a:endParaRPr>
          </a:p>
          <a:p>
            <a:pPr lvl="1">
              <a:spcBef>
                <a:spcPts val="1200"/>
              </a:spcBef>
              <a:buNone/>
            </a:pPr>
            <a:endParaRPr lang="en-US" sz="2000" dirty="0" smtClean="0">
              <a:solidFill>
                <a:srgbClr val="FFFFFF"/>
              </a:solidFill>
            </a:endParaRPr>
          </a:p>
          <a:p>
            <a:pPr lvl="1">
              <a:spcBef>
                <a:spcPts val="1200"/>
              </a:spcBef>
            </a:pPr>
            <a:endParaRPr lang="en-US" sz="2000" dirty="0" smtClean="0">
              <a:solidFill>
                <a:srgbClr val="FFFFFF"/>
              </a:solidFill>
            </a:endParaRPr>
          </a:p>
          <a:p>
            <a:pPr lvl="1">
              <a:spcBef>
                <a:spcPts val="1200"/>
              </a:spcBef>
            </a:pPr>
            <a:endParaRPr lang="en-US" dirty="0" smtClean="0">
              <a:solidFill>
                <a:srgbClr val="FFFFFF"/>
              </a:solidFill>
            </a:endParaRPr>
          </a:p>
          <a:p>
            <a:pPr lvl="1">
              <a:spcBef>
                <a:spcPts val="1200"/>
              </a:spcBef>
            </a:pPr>
            <a:endParaRPr lang="en-US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707654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algn="l"/>
            <a:r>
              <a:rPr lang="en-US" sz="3600" dirty="0" smtClean="0"/>
              <a:t>Industry: Sector Specific Approaches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142" y="934064"/>
            <a:ext cx="8917858" cy="4807973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1800" dirty="0" smtClean="0">
                <a:solidFill>
                  <a:schemeClr val="bg1"/>
                </a:solidFill>
              </a:rPr>
              <a:t>Accounts </a:t>
            </a:r>
            <a:r>
              <a:rPr lang="en-US" sz="1800" dirty="0" smtClean="0">
                <a:solidFill>
                  <a:schemeClr val="bg1"/>
                </a:solidFill>
              </a:rPr>
              <a:t>for 10% of the state’s total energy consumption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1800" dirty="0" smtClean="0">
                <a:solidFill>
                  <a:schemeClr val="bg1"/>
                </a:solidFill>
              </a:rPr>
              <a:t>Contributes $30 billion a year to Connecticut’s Gross State Product (GSP)—14% of GSP</a:t>
            </a:r>
          </a:p>
          <a:p>
            <a:pPr lvl="0">
              <a:spcBef>
                <a:spcPts val="0"/>
              </a:spcBef>
              <a:spcAft>
                <a:spcPts val="1200"/>
              </a:spcAft>
            </a:pPr>
            <a:r>
              <a:rPr lang="en-US" sz="1800" dirty="0" smtClean="0">
                <a:solidFill>
                  <a:schemeClr val="bg1"/>
                </a:solidFill>
              </a:rPr>
              <a:t>Increase competitiveness by lowering energy costs:</a:t>
            </a:r>
          </a:p>
          <a:p>
            <a:pPr lvl="1"/>
            <a:r>
              <a:rPr lang="en-US" sz="1600" dirty="0" smtClean="0">
                <a:solidFill>
                  <a:schemeClr val="bg1"/>
                </a:solidFill>
              </a:rPr>
              <a:t>Tailored efficiency programs: </a:t>
            </a:r>
          </a:p>
          <a:p>
            <a:pPr lvl="2"/>
            <a:r>
              <a:rPr lang="en-US" sz="1600" dirty="0" smtClean="0">
                <a:solidFill>
                  <a:schemeClr val="bg1"/>
                </a:solidFill>
              </a:rPr>
              <a:t>Manufacturing processes</a:t>
            </a:r>
          </a:p>
          <a:p>
            <a:pPr lvl="2"/>
            <a:r>
              <a:rPr lang="en-US" sz="1600" dirty="0" smtClean="0">
                <a:solidFill>
                  <a:schemeClr val="bg1"/>
                </a:solidFill>
              </a:rPr>
              <a:t>Water</a:t>
            </a:r>
          </a:p>
          <a:p>
            <a:pPr lvl="2"/>
            <a:r>
              <a:rPr lang="en-US" sz="1600" dirty="0" smtClean="0">
                <a:solidFill>
                  <a:schemeClr val="bg1"/>
                </a:solidFill>
              </a:rPr>
              <a:t>Data processing</a:t>
            </a:r>
          </a:p>
          <a:p>
            <a:pPr lvl="2"/>
            <a:r>
              <a:rPr lang="en-US" sz="1600" dirty="0" smtClean="0">
                <a:solidFill>
                  <a:schemeClr val="bg1"/>
                </a:solidFill>
              </a:rPr>
              <a:t>Agriculture</a:t>
            </a:r>
          </a:p>
          <a:p>
            <a:pPr lvl="1"/>
            <a:r>
              <a:rPr lang="en-US" sz="1600" dirty="0" smtClean="0">
                <a:solidFill>
                  <a:schemeClr val="bg1"/>
                </a:solidFill>
              </a:rPr>
              <a:t>Fuel-switching</a:t>
            </a:r>
          </a:p>
          <a:p>
            <a:pPr lvl="1"/>
            <a:r>
              <a:rPr lang="en-US" sz="1600" dirty="0" smtClean="0">
                <a:solidFill>
                  <a:schemeClr val="bg1"/>
                </a:solidFill>
              </a:rPr>
              <a:t>Tailor incentives to meet CHP cost-effective potential</a:t>
            </a:r>
          </a:p>
          <a:p>
            <a:pPr lvl="0">
              <a:spcBef>
                <a:spcPts val="1200"/>
              </a:spcBef>
              <a:spcAft>
                <a:spcPts val="1200"/>
              </a:spcAft>
            </a:pPr>
            <a:r>
              <a:rPr lang="en-US" sz="1800" dirty="0" smtClean="0">
                <a:solidFill>
                  <a:schemeClr val="bg1"/>
                </a:solidFill>
              </a:rPr>
              <a:t>Recommend creation of:</a:t>
            </a:r>
          </a:p>
          <a:p>
            <a:pPr lvl="1">
              <a:spcBef>
                <a:spcPts val="384"/>
              </a:spcBef>
            </a:pPr>
            <a:r>
              <a:rPr lang="en-US" sz="1600" dirty="0" smtClean="0">
                <a:solidFill>
                  <a:schemeClr val="bg1"/>
                </a:solidFill>
              </a:rPr>
              <a:t>“Connecticut Energy Competitiveness Fund” </a:t>
            </a:r>
          </a:p>
          <a:p>
            <a:pPr lvl="1">
              <a:spcBef>
                <a:spcPts val="384"/>
              </a:spcBef>
            </a:pPr>
            <a:r>
              <a:rPr lang="en-US" sz="1600" dirty="0" smtClean="0">
                <a:solidFill>
                  <a:schemeClr val="bg1"/>
                </a:solidFill>
              </a:rPr>
              <a:t>Clean Energy Innovation Hub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648700" y="6134100"/>
            <a:ext cx="495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421E66DC-9626-49A1-A4B6-D91B80E95119}" type="slidenum">
              <a:rPr lang="en-US" smtClean="0">
                <a:solidFill>
                  <a:srgbClr val="002A7E"/>
                </a:solidFill>
              </a:rPr>
              <a:pPr/>
              <a:t>9</a:t>
            </a:fld>
            <a:endParaRPr lang="en-US" dirty="0">
              <a:solidFill>
                <a:srgbClr val="002A7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6498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Blue Sky theme">
  <a:themeElements>
    <a:clrScheme name="Transformation Blue Theme">
      <a:dk1>
        <a:srgbClr val="FFFFFF"/>
      </a:dk1>
      <a:lt1>
        <a:srgbClr val="002A7E"/>
      </a:lt1>
      <a:dk2>
        <a:srgbClr val="3D6B9D"/>
      </a:dk2>
      <a:lt2>
        <a:srgbClr val="D4E1EE"/>
      </a:lt2>
      <a:accent1>
        <a:srgbClr val="FEFDDB"/>
      </a:accent1>
      <a:accent2>
        <a:srgbClr val="FFFF9F"/>
      </a:accent2>
      <a:accent3>
        <a:srgbClr val="C5DDDA"/>
      </a:accent3>
      <a:accent4>
        <a:srgbClr val="6CA8A0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Fresh">
      <a:fillStyleLst>
        <a:solidFill>
          <a:schemeClr val="phClr"/>
        </a:solidFill>
        <a:solidFill>
          <a:schemeClr val="phClr">
            <a:tint val="70000"/>
            <a:satMod val="115000"/>
          </a:schemeClr>
        </a:solidFill>
        <a:solidFill>
          <a:schemeClr val="phClr">
            <a:shade val="80000"/>
            <a:satMod val="115000"/>
          </a:schemeClr>
        </a:solidFill>
      </a:fillStyleLst>
      <a:lnStyleLst>
        <a:ln w="2540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50800" cap="flat" cmpd="sng" algn="ctr">
          <a:solidFill>
            <a:schemeClr val="phClr"/>
          </a:solidFill>
          <a:prstDash val="solid"/>
          <a:miter/>
        </a:ln>
        <a:ln w="76200" cap="flat" cmpd="thickThin" algn="ctr">
          <a:solidFill>
            <a:schemeClr val="phClr">
              <a:alpha val="80000"/>
            </a:schemeClr>
          </a:solidFill>
          <a:prstDash val="solid"/>
          <a:miter/>
        </a:ln>
      </a:lnStyleLst>
      <a:effectStyleLst>
        <a:effectStyle>
          <a:effectLst/>
        </a:effectStyle>
        <a:effectStyle>
          <a:effectLst>
            <a:outerShdw blurRad="63500" sx="101000" sy="101000" rotWithShape="0">
              <a:srgbClr val="FFFFFF">
                <a:alpha val="50000"/>
              </a:srgbClr>
            </a:outerShdw>
          </a:effectLst>
        </a:effectStyle>
        <a:effectStyle>
          <a:effectLst>
            <a:innerShdw blurRad="101600">
              <a:srgbClr val="FFFFFF">
                <a:alpha val="75000"/>
              </a:srgbClr>
            </a:innerShdw>
            <a:outerShdw blurRad="63500" sx="101000" sy="101000" rotWithShape="0">
              <a:srgbClr val="FFFFFF">
                <a:alpha val="50000"/>
              </a:srgbClr>
            </a:outerShdw>
            <a:reflection blurRad="12700" stA="30000" endPos="35000" dist="38100" dir="5400000" sy="-100000" rotWithShape="0"/>
          </a:effectLst>
          <a:scene3d>
            <a:camera prst="orthographicFront">
              <a:rot lat="0" lon="0" rev="0"/>
            </a:camera>
            <a:lightRig rig="balanced" dir="t">
              <a:rot lat="0" lon="0" rev="30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Blue Sky theme">
  <a:themeElements>
    <a:clrScheme name="Transformation Blue Theme">
      <a:dk1>
        <a:srgbClr val="FFFFFF"/>
      </a:dk1>
      <a:lt1>
        <a:srgbClr val="002A7E"/>
      </a:lt1>
      <a:dk2>
        <a:srgbClr val="3D6B9D"/>
      </a:dk2>
      <a:lt2>
        <a:srgbClr val="D4E1EE"/>
      </a:lt2>
      <a:accent1>
        <a:srgbClr val="FEFDDB"/>
      </a:accent1>
      <a:accent2>
        <a:srgbClr val="FFFF9F"/>
      </a:accent2>
      <a:accent3>
        <a:srgbClr val="C5DDDA"/>
      </a:accent3>
      <a:accent4>
        <a:srgbClr val="6CA8A0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Fresh">
      <a:fillStyleLst>
        <a:solidFill>
          <a:schemeClr val="phClr"/>
        </a:solidFill>
        <a:solidFill>
          <a:schemeClr val="phClr">
            <a:tint val="70000"/>
            <a:satMod val="115000"/>
          </a:schemeClr>
        </a:solidFill>
        <a:solidFill>
          <a:schemeClr val="phClr">
            <a:shade val="80000"/>
            <a:satMod val="115000"/>
          </a:schemeClr>
        </a:solidFill>
      </a:fillStyleLst>
      <a:lnStyleLst>
        <a:ln w="2540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50800" cap="flat" cmpd="sng" algn="ctr">
          <a:solidFill>
            <a:schemeClr val="phClr"/>
          </a:solidFill>
          <a:prstDash val="solid"/>
          <a:miter/>
        </a:ln>
        <a:ln w="76200" cap="flat" cmpd="thickThin" algn="ctr">
          <a:solidFill>
            <a:schemeClr val="phClr">
              <a:alpha val="80000"/>
            </a:schemeClr>
          </a:solidFill>
          <a:prstDash val="solid"/>
          <a:miter/>
        </a:ln>
      </a:lnStyleLst>
      <a:effectStyleLst>
        <a:effectStyle>
          <a:effectLst/>
        </a:effectStyle>
        <a:effectStyle>
          <a:effectLst>
            <a:outerShdw blurRad="63500" sx="101000" sy="101000" rotWithShape="0">
              <a:srgbClr val="FFFFFF">
                <a:alpha val="50000"/>
              </a:srgbClr>
            </a:outerShdw>
          </a:effectLst>
        </a:effectStyle>
        <a:effectStyle>
          <a:effectLst>
            <a:innerShdw blurRad="101600">
              <a:srgbClr val="FFFFFF">
                <a:alpha val="75000"/>
              </a:srgbClr>
            </a:innerShdw>
            <a:outerShdw blurRad="63500" sx="101000" sy="101000" rotWithShape="0">
              <a:srgbClr val="FFFFFF">
                <a:alpha val="50000"/>
              </a:srgbClr>
            </a:outerShdw>
            <a:reflection blurRad="12700" stA="30000" endPos="35000" dist="38100" dir="5400000" sy="-100000" rotWithShape="0"/>
          </a:effectLst>
          <a:scene3d>
            <a:camera prst="orthographicFront">
              <a:rot lat="0" lon="0" rev="0"/>
            </a:camera>
            <a:lightRig rig="balanced" dir="t">
              <a:rot lat="0" lon="0" rev="30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25524</TotalTime>
  <Words>1627</Words>
  <Application>Microsoft Office PowerPoint</Application>
  <PresentationFormat>On-screen Show (4:3)</PresentationFormat>
  <Paragraphs>338</Paragraphs>
  <Slides>17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1_Blue Sky theme</vt:lpstr>
      <vt:lpstr>5_Blue Sky theme</vt:lpstr>
      <vt:lpstr>Slide 1</vt:lpstr>
      <vt:lpstr>Policy Framework</vt:lpstr>
      <vt:lpstr>Strategic Energy Planning Process</vt:lpstr>
      <vt:lpstr>   ►Energy Efficiency   ►Electricity    ►Industry     ►Transportation      ►Natural Gas</vt:lpstr>
      <vt:lpstr>Energy Efficiency – A Clear Winner</vt:lpstr>
      <vt:lpstr>Implementing Best Practices in Energy Efficiency</vt:lpstr>
      <vt:lpstr>Electricity Sector: Cheaper, Cleaner, More Reliable</vt:lpstr>
      <vt:lpstr>Resiliency: Distributed Generation &amp; Microgrids</vt:lpstr>
      <vt:lpstr>Industry: Sector Specific Approaches</vt:lpstr>
      <vt:lpstr>Transportation: Diverse Mobility Choices  </vt:lpstr>
      <vt:lpstr>Transportation: Critical Opportunities</vt:lpstr>
      <vt:lpstr>Current State and Future Vision</vt:lpstr>
      <vt:lpstr>Natural Gas: Strategic Opportunity</vt:lpstr>
      <vt:lpstr>Adjusted goals for “Segment B” conversions</vt:lpstr>
      <vt:lpstr>Key Changes from Draft Strategy</vt:lpstr>
      <vt:lpstr>Next steps:</vt:lpstr>
      <vt:lpstr>Contact:</vt:lpstr>
    </vt:vector>
  </TitlesOfParts>
  <Company>CT DEEP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tbabbidg</dc:creator>
  <cp:lastModifiedBy>JGS</cp:lastModifiedBy>
  <cp:revision>1866</cp:revision>
  <dcterms:created xsi:type="dcterms:W3CDTF">2012-06-28T02:06:48Z</dcterms:created>
  <dcterms:modified xsi:type="dcterms:W3CDTF">2013-02-14T18:51:19Z</dcterms:modified>
</cp:coreProperties>
</file>